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3.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23.xml.rels" ContentType="application/vnd.openxmlformats-package.relationships+xml"/>
  <Override PartName="/ppt/notesSlides/_rels/notesSlide35.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28.png" ContentType="image/png"/>
  <Override PartName="/ppt/media/image5.png" ContentType="image/png"/>
  <Override PartName="/ppt/media/image35.png" ContentType="image/png"/>
  <Override PartName="/ppt/media/image39.gif" ContentType="image/gif"/>
  <Override PartName="/ppt/media/image42.png" ContentType="image/png"/>
  <Override PartName="/ppt/media/image43.png" ContentType="image/png"/>
  <Override PartName="/ppt/media/image38.gif" ContentType="image/gif"/>
  <Override PartName="/ppt/media/image45.png" ContentType="image/png"/>
  <Override PartName="/ppt/media/image46.png" ContentType="image/png"/>
  <Override PartName="/ppt/media/image49.png" ContentType="image/png"/>
  <Override PartName="/ppt/media/image51.png" ContentType="image/png"/>
  <Override PartName="/ppt/media/image50.png" ContentType="image/png"/>
  <Override PartName="/ppt/media/image11.png" ContentType="image/png"/>
  <Override PartName="/ppt/media/image48.png" ContentType="image/png"/>
  <Override PartName="/ppt/media/image52.png" ContentType="image/png"/>
  <Override PartName="/ppt/media/image41.png" ContentType="image/png"/>
  <Override PartName="/ppt/media/image53.png" ContentType="image/png"/>
  <Override PartName="/ppt/media/image54.jpeg" ContentType="image/jpeg"/>
  <Override PartName="/ppt/media/image37.jpeg" ContentType="image/jpeg"/>
  <Override PartName="/ppt/media/image30.png" ContentType="image/png"/>
  <Override PartName="/ppt/media/image44.png" ContentType="image/png"/>
  <Override PartName="/ppt/media/image13.jpeg" ContentType="image/jpeg"/>
  <Override PartName="/ppt/media/image23.png" ContentType="image/png"/>
  <Override PartName="/ppt/media/image9.png" ContentType="image/png"/>
  <Override PartName="/ppt/media/image12.jpeg" ContentType="image/jpeg"/>
  <Override PartName="/ppt/media/image34.png" ContentType="image/png"/>
  <Override PartName="/ppt/media/image8.png" ContentType="image/png"/>
  <Override PartName="/ppt/media/image7.png" ContentType="image/png"/>
  <Override PartName="/ppt/media/image36.png" ContentType="image/png"/>
  <Override PartName="/ppt/media/image6.png" ContentType="image/png"/>
  <Override PartName="/ppt/media/image29.png" ContentType="image/png"/>
  <Override PartName="/ppt/media/image10.png" ContentType="image/png"/>
  <Override PartName="/ppt/media/image4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9E35DFF7-1536-4D8F-A37B-985623262F8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000" y="812520"/>
            <a:ext cx="7122240" cy="4003920"/>
          </a:xfrm>
          <a:prstGeom prst="rect">
            <a:avLst/>
          </a:prstGeom>
          <a:ln w="0">
            <a:noFill/>
          </a:ln>
        </p:spPr>
      </p:sp>
      <p:sp>
        <p:nvSpPr>
          <p:cNvPr id="298" name="PlaceHolder 2"/>
          <p:cNvSpPr>
            <a:spLocks noGrp="1"/>
          </p:cNvSpPr>
          <p:nvPr>
            <p:ph type="body"/>
          </p:nvPr>
        </p:nvSpPr>
        <p:spPr>
          <a:xfrm>
            <a:off x="685800" y="5029200"/>
            <a:ext cx="6042600" cy="480600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216360" y="812520"/>
            <a:ext cx="7121160" cy="4003200"/>
          </a:xfrm>
          <a:prstGeom prst="rect">
            <a:avLst/>
          </a:prstGeom>
          <a:ln w="0">
            <a:noFill/>
          </a:ln>
        </p:spPr>
      </p:sp>
      <p:sp>
        <p:nvSpPr>
          <p:cNvPr id="312"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216000" y="812880"/>
            <a:ext cx="7113600" cy="3996000"/>
          </a:xfrm>
          <a:prstGeom prst="rect">
            <a:avLst/>
          </a:prstGeom>
          <a:ln w="0">
            <a:noFill/>
          </a:ln>
        </p:spPr>
      </p:sp>
      <p:sp>
        <p:nvSpPr>
          <p:cNvPr id="314" name="PlaceHolder 2"/>
          <p:cNvSpPr>
            <a:spLocks noGrp="1"/>
          </p:cNvSpPr>
          <p:nvPr>
            <p:ph type="body"/>
          </p:nvPr>
        </p:nvSpPr>
        <p:spPr>
          <a:xfrm>
            <a:off x="756000" y="5078520"/>
            <a:ext cx="6034320" cy="4797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rejection not occuring post transplantation or rejection occuring 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transcriptome but also potential contaminants such as viral or 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1800" y="810720"/>
            <a:ext cx="0" cy="0"/>
          </a:xfrm>
          <a:prstGeom prst="rect">
            <a:avLst/>
          </a:prstGeom>
          <a:ln w="0">
            <a:noFill/>
          </a:ln>
        </p:spPr>
      </p:sp>
      <p:sp>
        <p:nvSpPr>
          <p:cNvPr id="316" name="PlaceHolder 2"/>
          <p:cNvSpPr>
            <a:spLocks noGrp="1"/>
          </p:cNvSpPr>
          <p:nvPr>
            <p:ph type="body"/>
          </p:nvPr>
        </p:nvSpPr>
        <p:spPr>
          <a:xfrm>
            <a:off x="756000" y="5078520"/>
            <a:ext cx="6035040" cy="479844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17" name="PlaceHolder 3"/>
          <p:cNvSpPr>
            <a:spLocks noGrp="1"/>
          </p:cNvSpPr>
          <p:nvPr>
            <p:ph type="sldNum" idx="4"/>
          </p:nvPr>
        </p:nvSpPr>
        <p:spPr>
          <a:xfrm>
            <a:off x="4278960" y="10157400"/>
            <a:ext cx="3268080" cy="5216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1BAD9B5A-2D55-4D1C-B4E5-7BA223C3500A}"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1800" y="811080"/>
            <a:ext cx="0" cy="0"/>
          </a:xfrm>
          <a:prstGeom prst="rect">
            <a:avLst/>
          </a:prstGeom>
          <a:ln w="0">
            <a:noFill/>
          </a:ln>
        </p:spPr>
      </p:sp>
      <p:sp>
        <p:nvSpPr>
          <p:cNvPr id="319" name="PlaceHolder 2"/>
          <p:cNvSpPr>
            <a:spLocks noGrp="1"/>
          </p:cNvSpPr>
          <p:nvPr>
            <p:ph type="body"/>
          </p:nvPr>
        </p:nvSpPr>
        <p:spPr>
          <a:xfrm>
            <a:off x="756000" y="5078520"/>
            <a:ext cx="6035040" cy="47984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20" name="PlaceHolder 3"/>
          <p:cNvSpPr>
            <a:spLocks noGrp="1"/>
          </p:cNvSpPr>
          <p:nvPr>
            <p:ph type="sldNum" idx="5"/>
          </p:nvPr>
        </p:nvSpPr>
        <p:spPr>
          <a:xfrm>
            <a:off x="4278960" y="10157400"/>
            <a:ext cx="3268080" cy="5216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EF592AD4-F01E-49C6-A484-900CBECAF169}"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1800" y="811080"/>
            <a:ext cx="0" cy="0"/>
          </a:xfrm>
          <a:prstGeom prst="rect">
            <a:avLst/>
          </a:prstGeom>
          <a:ln w="0">
            <a:noFill/>
          </a:ln>
        </p:spPr>
      </p:sp>
      <p:sp>
        <p:nvSpPr>
          <p:cNvPr id="322" name="PlaceHolder 2"/>
          <p:cNvSpPr>
            <a:spLocks noGrp="1"/>
          </p:cNvSpPr>
          <p:nvPr>
            <p:ph type="body"/>
          </p:nvPr>
        </p:nvSpPr>
        <p:spPr>
          <a:xfrm>
            <a:off x="756000" y="5078520"/>
            <a:ext cx="6035040" cy="47984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23" name="PlaceHolder 3"/>
          <p:cNvSpPr>
            <a:spLocks noGrp="1"/>
          </p:cNvSpPr>
          <p:nvPr>
            <p:ph type="sldNum" idx="6"/>
          </p:nvPr>
        </p:nvSpPr>
        <p:spPr>
          <a:xfrm>
            <a:off x="4278960" y="10157400"/>
            <a:ext cx="3268080" cy="5216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95CD85B1-EB98-48C6-A774-553F194264CD}"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360" y="812520"/>
            <a:ext cx="7121160" cy="4003200"/>
          </a:xfrm>
          <a:prstGeom prst="rect">
            <a:avLst/>
          </a:prstGeom>
          <a:ln w="0">
            <a:noFill/>
          </a:ln>
        </p:spPr>
      </p:sp>
      <p:sp>
        <p:nvSpPr>
          <p:cNvPr id="325"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000" y="812520"/>
            <a:ext cx="7123320" cy="4005360"/>
          </a:xfrm>
          <a:prstGeom prst="rect">
            <a:avLst/>
          </a:prstGeom>
          <a:ln w="0">
            <a:noFill/>
          </a:ln>
        </p:spPr>
      </p:sp>
      <p:sp>
        <p:nvSpPr>
          <p:cNvPr id="327"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15760" cy="3997800"/>
          </a:xfrm>
          <a:prstGeom prst="rect">
            <a:avLst/>
          </a:prstGeom>
          <a:ln w="0">
            <a:noFill/>
          </a:ln>
        </p:spPr>
      </p:sp>
      <p:sp>
        <p:nvSpPr>
          <p:cNvPr id="329"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000" y="812520"/>
            <a:ext cx="7122240" cy="4003920"/>
          </a:xfrm>
          <a:prstGeom prst="rect">
            <a:avLst/>
          </a:prstGeom>
          <a:ln w="0">
            <a:noFill/>
          </a:ln>
        </p:spPr>
      </p:sp>
      <p:sp>
        <p:nvSpPr>
          <p:cNvPr id="300" name="PlaceHolder 2"/>
          <p:cNvSpPr>
            <a:spLocks noGrp="1"/>
          </p:cNvSpPr>
          <p:nvPr>
            <p:ph type="body"/>
          </p:nvPr>
        </p:nvSpPr>
        <p:spPr>
          <a:xfrm>
            <a:off x="756000" y="5078520"/>
            <a:ext cx="6042600" cy="48060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15760" cy="3997800"/>
          </a:xfrm>
          <a:prstGeom prst="rect">
            <a:avLst/>
          </a:prstGeom>
          <a:ln w="0">
            <a:noFill/>
          </a:ln>
        </p:spPr>
      </p:sp>
      <p:sp>
        <p:nvSpPr>
          <p:cNvPr id="331"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000" y="812520"/>
            <a:ext cx="7122960" cy="4005000"/>
          </a:xfrm>
          <a:prstGeom prst="rect">
            <a:avLst/>
          </a:prstGeom>
          <a:ln w="0">
            <a:noFill/>
          </a:ln>
        </p:spPr>
      </p:sp>
      <p:sp>
        <p:nvSpPr>
          <p:cNvPr id="333" name="PlaceHolder 2"/>
          <p:cNvSpPr>
            <a:spLocks noGrp="1"/>
          </p:cNvSpPr>
          <p:nvPr>
            <p:ph type="body"/>
          </p:nvPr>
        </p:nvSpPr>
        <p:spPr>
          <a:xfrm>
            <a:off x="75564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216000" y="812520"/>
            <a:ext cx="7115760" cy="3997800"/>
          </a:xfrm>
          <a:prstGeom prst="rect">
            <a:avLst/>
          </a:prstGeom>
          <a:ln w="0">
            <a:noFill/>
          </a:ln>
        </p:spPr>
      </p:sp>
      <p:sp>
        <p:nvSpPr>
          <p:cNvPr id="335"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360" y="812520"/>
            <a:ext cx="7121160" cy="4003200"/>
          </a:xfrm>
          <a:prstGeom prst="rect">
            <a:avLst/>
          </a:prstGeom>
          <a:ln w="0">
            <a:noFill/>
          </a:ln>
        </p:spPr>
      </p:sp>
      <p:sp>
        <p:nvSpPr>
          <p:cNvPr id="337"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216360" y="812520"/>
            <a:ext cx="7121160" cy="4003200"/>
          </a:xfrm>
          <a:prstGeom prst="rect">
            <a:avLst/>
          </a:prstGeom>
          <a:ln w="0">
            <a:noFill/>
          </a:ln>
        </p:spPr>
      </p:sp>
      <p:sp>
        <p:nvSpPr>
          <p:cNvPr id="339"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216000" y="812520"/>
            <a:ext cx="7115760" cy="3997800"/>
          </a:xfrm>
          <a:prstGeom prst="rect">
            <a:avLst/>
          </a:prstGeom>
          <a:ln w="0">
            <a:noFill/>
          </a:ln>
        </p:spPr>
      </p:sp>
      <p:sp>
        <p:nvSpPr>
          <p:cNvPr id="341"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216000" y="812520"/>
            <a:ext cx="7123320" cy="4005360"/>
          </a:xfrm>
          <a:prstGeom prst="rect">
            <a:avLst/>
          </a:prstGeom>
          <a:ln w="0">
            <a:noFill/>
          </a:ln>
        </p:spPr>
      </p:sp>
      <p:sp>
        <p:nvSpPr>
          <p:cNvPr id="343"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360" y="812520"/>
            <a:ext cx="7121160" cy="4003200"/>
          </a:xfrm>
          <a:prstGeom prst="rect">
            <a:avLst/>
          </a:prstGeom>
          <a:ln w="0">
            <a:noFill/>
          </a:ln>
        </p:spPr>
      </p:sp>
      <p:sp>
        <p:nvSpPr>
          <p:cNvPr id="345"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1880" cy="4003920"/>
          </a:xfrm>
          <a:prstGeom prst="rect">
            <a:avLst/>
          </a:prstGeom>
          <a:ln w="0">
            <a:noFill/>
          </a:ln>
        </p:spPr>
      </p:sp>
      <p:sp>
        <p:nvSpPr>
          <p:cNvPr id="302" name="PlaceHolder 2"/>
          <p:cNvSpPr>
            <a:spLocks noGrp="1"/>
          </p:cNvSpPr>
          <p:nvPr>
            <p:ph type="body"/>
          </p:nvPr>
        </p:nvSpPr>
        <p:spPr>
          <a:xfrm>
            <a:off x="756000" y="5078520"/>
            <a:ext cx="6042600" cy="48060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1800" y="811080"/>
            <a:ext cx="0" cy="0"/>
          </a:xfrm>
          <a:prstGeom prst="rect">
            <a:avLst/>
          </a:prstGeom>
          <a:ln w="0">
            <a:noFill/>
          </a:ln>
        </p:spPr>
      </p:sp>
      <p:sp>
        <p:nvSpPr>
          <p:cNvPr id="347" name="PlaceHolder 2"/>
          <p:cNvSpPr>
            <a:spLocks noGrp="1"/>
          </p:cNvSpPr>
          <p:nvPr>
            <p:ph type="body"/>
          </p:nvPr>
        </p:nvSpPr>
        <p:spPr>
          <a:xfrm>
            <a:off x="756000" y="5078520"/>
            <a:ext cx="6035040" cy="47984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48" name="PlaceHolder 3"/>
          <p:cNvSpPr>
            <a:spLocks noGrp="1"/>
          </p:cNvSpPr>
          <p:nvPr>
            <p:ph type="sldNum" idx="7"/>
          </p:nvPr>
        </p:nvSpPr>
        <p:spPr>
          <a:xfrm>
            <a:off x="4278960" y="10157400"/>
            <a:ext cx="3268080" cy="5216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7A86F69B-E8F2-42E1-A62B-00F4AB1D6407}"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216000" y="812520"/>
            <a:ext cx="7115760" cy="3997800"/>
          </a:xfrm>
          <a:prstGeom prst="rect">
            <a:avLst/>
          </a:prstGeom>
          <a:ln w="0">
            <a:noFill/>
          </a:ln>
        </p:spPr>
      </p:sp>
      <p:sp>
        <p:nvSpPr>
          <p:cNvPr id="350"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216000" y="812520"/>
            <a:ext cx="7123320" cy="4005360"/>
          </a:xfrm>
          <a:prstGeom prst="rect">
            <a:avLst/>
          </a:prstGeom>
          <a:ln w="0">
            <a:noFill/>
          </a:ln>
        </p:spPr>
      </p:sp>
      <p:sp>
        <p:nvSpPr>
          <p:cNvPr id="352"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216000" y="812520"/>
            <a:ext cx="7123320" cy="4005360"/>
          </a:xfrm>
          <a:prstGeom prst="rect">
            <a:avLst/>
          </a:prstGeom>
          <a:ln w="0">
            <a:noFill/>
          </a:ln>
        </p:spPr>
      </p:sp>
      <p:sp>
        <p:nvSpPr>
          <p:cNvPr id="354"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216000" y="812520"/>
            <a:ext cx="7115760" cy="3997800"/>
          </a:xfrm>
          <a:prstGeom prst="rect">
            <a:avLst/>
          </a:prstGeom>
          <a:ln w="0">
            <a:noFill/>
          </a:ln>
        </p:spPr>
      </p:sp>
      <p:sp>
        <p:nvSpPr>
          <p:cNvPr id="356" name="PlaceHolder 2"/>
          <p:cNvSpPr>
            <a:spLocks noGrp="1"/>
          </p:cNvSpPr>
          <p:nvPr>
            <p:ph type="body"/>
          </p:nvPr>
        </p:nvSpPr>
        <p:spPr>
          <a:xfrm>
            <a:off x="75564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360" y="812520"/>
            <a:ext cx="7121160" cy="4003200"/>
          </a:xfrm>
          <a:prstGeom prst="rect">
            <a:avLst/>
          </a:prstGeom>
          <a:ln w="0">
            <a:noFill/>
          </a:ln>
        </p:spPr>
      </p:sp>
      <p:sp>
        <p:nvSpPr>
          <p:cNvPr id="304"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360" y="812520"/>
            <a:ext cx="7121160" cy="4003200"/>
          </a:xfrm>
          <a:prstGeom prst="rect">
            <a:avLst/>
          </a:prstGeom>
          <a:ln w="0">
            <a:noFill/>
          </a:ln>
        </p:spPr>
      </p:sp>
      <p:sp>
        <p:nvSpPr>
          <p:cNvPr id="306"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216360" y="812520"/>
            <a:ext cx="7121160" cy="4003200"/>
          </a:xfrm>
          <a:prstGeom prst="rect">
            <a:avLst/>
          </a:prstGeom>
          <a:ln w="0">
            <a:noFill/>
          </a:ln>
        </p:spPr>
      </p:sp>
      <p:sp>
        <p:nvSpPr>
          <p:cNvPr id="308" name="PlaceHolder 2"/>
          <p:cNvSpPr>
            <a:spLocks noGrp="1"/>
          </p:cNvSpPr>
          <p:nvPr>
            <p:ph type="body"/>
          </p:nvPr>
        </p:nvSpPr>
        <p:spPr>
          <a:xfrm>
            <a:off x="756000" y="5078520"/>
            <a:ext cx="6041880" cy="4805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000" y="812520"/>
            <a:ext cx="7123320" cy="4005360"/>
          </a:xfrm>
          <a:prstGeom prst="rect">
            <a:avLst/>
          </a:prstGeom>
          <a:ln w="0">
            <a:noFill/>
          </a:ln>
        </p:spPr>
      </p:sp>
      <p:sp>
        <p:nvSpPr>
          <p:cNvPr id="310"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5000" cy="27324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590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4591EF1A-DA3A-4B59-AB13-BFADDB94B3AE}" type="slidenum">
              <a:rPr b="0" lang="de-DE" sz="700" spc="-1" strike="noStrike">
                <a:solidFill>
                  <a:srgbClr val="ffffff"/>
                </a:solidFill>
                <a:latin typeface="Arial"/>
                <a:ea typeface="ヒラギノ角ゴ Pro W3"/>
              </a:rPr>
              <a:t>46</a:t>
            </a:fld>
            <a:endParaRPr b="0" lang="en-US" sz="700" spc="-1" strike="noStrike">
              <a:latin typeface="Arial"/>
            </a:endParaRPr>
          </a:p>
        </p:txBody>
      </p:sp>
      <p:pic>
        <p:nvPicPr>
          <p:cNvPr id="2" name="Bild 6" descr="Twincore-w.gif"/>
          <p:cNvPicPr/>
          <p:nvPr/>
        </p:nvPicPr>
        <p:blipFill>
          <a:blip r:embed="rId2"/>
          <a:stretch/>
        </p:blipFill>
        <p:spPr>
          <a:xfrm>
            <a:off x="8244000" y="4896000"/>
            <a:ext cx="630720" cy="167040"/>
          </a:xfrm>
          <a:prstGeom prst="rect">
            <a:avLst/>
          </a:prstGeom>
          <a:ln w="0">
            <a:noFill/>
          </a:ln>
        </p:spPr>
      </p:pic>
      <p:sp>
        <p:nvSpPr>
          <p:cNvPr id="3" name="Rechteck 4"/>
          <p:cNvSpPr/>
          <p:nvPr/>
        </p:nvSpPr>
        <p:spPr>
          <a:xfrm>
            <a:off x="0" y="2727360"/>
            <a:ext cx="9125280" cy="239760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5000" cy="148464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4840" cy="56088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5000" cy="27324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590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D99B12DE-28C3-42B3-8B26-8B22748AAE76}"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0720" cy="16704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image" Target="../media/image39.gif"/><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3.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5640" cy="2382120"/>
          </a:xfrm>
          <a:prstGeom prst="rect">
            <a:avLst/>
          </a:prstGeom>
          <a:ln w="0">
            <a:noFill/>
          </a:ln>
        </p:spPr>
      </p:pic>
      <p:sp>
        <p:nvSpPr>
          <p:cNvPr id="92" name="Rechteck 7"/>
          <p:cNvSpPr/>
          <p:nvPr/>
        </p:nvSpPr>
        <p:spPr>
          <a:xfrm>
            <a:off x="531000" y="1600200"/>
            <a:ext cx="8595000" cy="148464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1880" cy="554040"/>
          </a:xfrm>
          <a:prstGeom prst="rect">
            <a:avLst/>
          </a:prstGeom>
          <a:ln w="0">
            <a:noFill/>
          </a:ln>
        </p:spPr>
      </p:pic>
      <p:pic>
        <p:nvPicPr>
          <p:cNvPr id="94" name="Grafik 53" descr=""/>
          <p:cNvPicPr/>
          <p:nvPr/>
        </p:nvPicPr>
        <p:blipFill>
          <a:blip r:embed="rId3"/>
          <a:stretch/>
        </p:blipFill>
        <p:spPr>
          <a:xfrm>
            <a:off x="7315200" y="3299400"/>
            <a:ext cx="1125000" cy="797040"/>
          </a:xfrm>
          <a:prstGeom prst="rect">
            <a:avLst/>
          </a:prstGeom>
          <a:ln w="0">
            <a:noFill/>
          </a:ln>
        </p:spPr>
      </p:pic>
      <p:pic>
        <p:nvPicPr>
          <p:cNvPr id="95" name="Grafik 54" descr=""/>
          <p:cNvPicPr/>
          <p:nvPr/>
        </p:nvPicPr>
        <p:blipFill>
          <a:blip r:embed="rId4"/>
          <a:stretch/>
        </p:blipFill>
        <p:spPr>
          <a:xfrm>
            <a:off x="5486400" y="3657600"/>
            <a:ext cx="1010520" cy="1010520"/>
          </a:xfrm>
          <a:prstGeom prst="rect">
            <a:avLst/>
          </a:prstGeom>
          <a:ln w="0">
            <a:noFill/>
          </a:ln>
        </p:spPr>
      </p:pic>
      <p:sp>
        <p:nvSpPr>
          <p:cNvPr id="96" name="PlaceHolder 3"/>
          <p:cNvSpPr/>
          <p:nvPr/>
        </p:nvSpPr>
        <p:spPr>
          <a:xfrm>
            <a:off x="668880" y="2533680"/>
            <a:ext cx="7542720" cy="55116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0200" cy="752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2600" cy="439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6"/>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38" name="Grafik 6" descr=""/>
          <p:cNvPicPr/>
          <p:nvPr/>
        </p:nvPicPr>
        <p:blipFill>
          <a:blip r:embed="rId1"/>
          <a:stretch/>
        </p:blipFill>
        <p:spPr>
          <a:xfrm>
            <a:off x="228600" y="1886040"/>
            <a:ext cx="2736360" cy="1764720"/>
          </a:xfrm>
          <a:prstGeom prst="rect">
            <a:avLst/>
          </a:prstGeom>
          <a:ln w="0">
            <a:noFill/>
          </a:ln>
        </p:spPr>
      </p:pic>
      <p:grpSp>
        <p:nvGrpSpPr>
          <p:cNvPr id="139" name=""/>
          <p:cNvGrpSpPr/>
          <p:nvPr/>
        </p:nvGrpSpPr>
        <p:grpSpPr>
          <a:xfrm>
            <a:off x="2971800" y="228600"/>
            <a:ext cx="3422160" cy="2523240"/>
            <a:chOff x="2971800" y="228600"/>
            <a:chExt cx="3422160" cy="2523240"/>
          </a:xfrm>
        </p:grpSpPr>
        <p:sp>
          <p:nvSpPr>
            <p:cNvPr id="140" name=""/>
            <p:cNvSpPr/>
            <p:nvPr/>
          </p:nvSpPr>
          <p:spPr>
            <a:xfrm>
              <a:off x="4114800" y="228600"/>
              <a:ext cx="2279160" cy="45036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41" name=""/>
            <p:cNvSpPr/>
            <p:nvPr/>
          </p:nvSpPr>
          <p:spPr>
            <a:xfrm flipV="1">
              <a:off x="2971800" y="443160"/>
              <a:ext cx="1136520" cy="230796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42" name=""/>
          <p:cNvGrpSpPr/>
          <p:nvPr/>
        </p:nvGrpSpPr>
        <p:grpSpPr>
          <a:xfrm>
            <a:off x="2971800" y="914400"/>
            <a:ext cx="3422160" cy="1857240"/>
            <a:chOff x="2971800" y="914400"/>
            <a:chExt cx="3422160" cy="1857240"/>
          </a:xfrm>
        </p:grpSpPr>
        <p:sp>
          <p:nvSpPr>
            <p:cNvPr id="143" name=""/>
            <p:cNvSpPr/>
            <p:nvPr/>
          </p:nvSpPr>
          <p:spPr>
            <a:xfrm>
              <a:off x="4114800" y="914400"/>
              <a:ext cx="2279160" cy="45036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44"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45" name=""/>
          <p:cNvGrpSpPr/>
          <p:nvPr/>
        </p:nvGrpSpPr>
        <p:grpSpPr>
          <a:xfrm>
            <a:off x="2971800" y="1600200"/>
            <a:ext cx="3422160" cy="1171440"/>
            <a:chOff x="2971800" y="1600200"/>
            <a:chExt cx="3422160" cy="1171440"/>
          </a:xfrm>
        </p:grpSpPr>
        <p:sp>
          <p:nvSpPr>
            <p:cNvPr id="146" name=""/>
            <p:cNvSpPr/>
            <p:nvPr/>
          </p:nvSpPr>
          <p:spPr>
            <a:xfrm>
              <a:off x="4114800" y="1600200"/>
              <a:ext cx="2279160" cy="45036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47"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48" name=""/>
          <p:cNvGrpSpPr/>
          <p:nvPr/>
        </p:nvGrpSpPr>
        <p:grpSpPr>
          <a:xfrm>
            <a:off x="2971800" y="2286000"/>
            <a:ext cx="2736360" cy="1364760"/>
            <a:chOff x="2971800" y="2286000"/>
            <a:chExt cx="2736360" cy="1364760"/>
          </a:xfrm>
        </p:grpSpPr>
        <p:pic>
          <p:nvPicPr>
            <p:cNvPr id="149" name="" descr=""/>
            <p:cNvPicPr/>
            <p:nvPr/>
          </p:nvPicPr>
          <p:blipFill>
            <a:blip r:embed="rId2"/>
            <a:stretch/>
          </p:blipFill>
          <p:spPr>
            <a:xfrm>
              <a:off x="4660200" y="2286000"/>
              <a:ext cx="1047960" cy="1364760"/>
            </a:xfrm>
            <a:prstGeom prst="rect">
              <a:avLst/>
            </a:prstGeom>
            <a:ln w="0">
              <a:noFill/>
            </a:ln>
          </p:spPr>
        </p:pic>
        <p:sp>
          <p:nvSpPr>
            <p:cNvPr id="150"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51" name=""/>
          <p:cNvGrpSpPr/>
          <p:nvPr/>
        </p:nvGrpSpPr>
        <p:grpSpPr>
          <a:xfrm>
            <a:off x="2971800" y="2771640"/>
            <a:ext cx="3422160" cy="2005920"/>
            <a:chOff x="2971800" y="2771640"/>
            <a:chExt cx="3422160" cy="2005920"/>
          </a:xfrm>
        </p:grpSpPr>
        <p:pic>
          <p:nvPicPr>
            <p:cNvPr id="152" name="" descr=""/>
            <p:cNvPicPr/>
            <p:nvPr/>
          </p:nvPicPr>
          <p:blipFill>
            <a:blip r:embed="rId3"/>
            <a:stretch/>
          </p:blipFill>
          <p:spPr>
            <a:xfrm>
              <a:off x="4114800" y="3886200"/>
              <a:ext cx="2279160" cy="891360"/>
            </a:xfrm>
            <a:prstGeom prst="rect">
              <a:avLst/>
            </a:prstGeom>
            <a:ln w="0">
              <a:noFill/>
            </a:ln>
          </p:spPr>
        </p:pic>
        <p:sp>
          <p:nvSpPr>
            <p:cNvPr id="153"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54" name=""/>
          <p:cNvGrpSpPr/>
          <p:nvPr/>
        </p:nvGrpSpPr>
        <p:grpSpPr>
          <a:xfrm>
            <a:off x="6631920" y="231120"/>
            <a:ext cx="2505240" cy="4336560"/>
            <a:chOff x="6631920" y="231120"/>
            <a:chExt cx="2505240" cy="4336560"/>
          </a:xfrm>
        </p:grpSpPr>
        <p:sp>
          <p:nvSpPr>
            <p:cNvPr id="155" name=""/>
            <p:cNvSpPr/>
            <p:nvPr/>
          </p:nvSpPr>
          <p:spPr>
            <a:xfrm>
              <a:off x="7086600" y="2260080"/>
              <a:ext cx="2050560" cy="185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56" name=""/>
            <p:cNvSpPr/>
            <p:nvPr/>
          </p:nvSpPr>
          <p:spPr>
            <a:xfrm>
              <a:off x="6631920" y="231120"/>
              <a:ext cx="221760" cy="433656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790920" y="1843920"/>
            <a:ext cx="7543080" cy="6084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58" name="Rechteck 61"/>
          <p:cNvSpPr/>
          <p:nvPr/>
        </p:nvSpPr>
        <p:spPr>
          <a:xfrm>
            <a:off x="1600200" y="3200400"/>
            <a:ext cx="6386040" cy="899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Whole transcriptome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6"/>
          <p:cNvSpPr/>
          <p:nvPr/>
        </p:nvSpPr>
        <p:spPr>
          <a:xfrm>
            <a:off x="686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60" name="Grafik 2" descr=""/>
          <p:cNvPicPr/>
          <p:nvPr/>
        </p:nvPicPr>
        <p:blipFill>
          <a:blip r:embed="rId1"/>
          <a:stretch/>
        </p:blipFill>
        <p:spPr>
          <a:xfrm>
            <a:off x="686160" y="917640"/>
            <a:ext cx="5427720" cy="3842640"/>
          </a:xfrm>
          <a:prstGeom prst="rect">
            <a:avLst/>
          </a:prstGeom>
          <a:ln w="0">
            <a:noFill/>
          </a:ln>
        </p:spPr>
      </p:pic>
      <p:sp>
        <p:nvSpPr>
          <p:cNvPr id="161" name=""/>
          <p:cNvSpPr/>
          <p:nvPr/>
        </p:nvSpPr>
        <p:spPr>
          <a:xfrm>
            <a:off x="6172200" y="969480"/>
            <a:ext cx="2737800" cy="1539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62" name=""/>
          <p:cNvSpPr/>
          <p:nvPr/>
        </p:nvSpPr>
        <p:spPr>
          <a:xfrm>
            <a:off x="6119280" y="2743200"/>
            <a:ext cx="2790720" cy="20520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feld 5"/>
          <p:cNvSpPr/>
          <p:nvPr/>
        </p:nvSpPr>
        <p:spPr>
          <a:xfrm>
            <a:off x="228600" y="2057400"/>
            <a:ext cx="4106880" cy="2278080"/>
          </a:xfrm>
          <a:prstGeom prst="rect">
            <a:avLst/>
          </a:prstGeom>
          <a:noFill/>
          <a:ln w="0">
            <a:noFill/>
          </a:ln>
        </p:spPr>
        <p:style>
          <a:lnRef idx="0"/>
          <a:fillRef idx="0"/>
          <a:effectRef idx="0"/>
          <a:fontRef idx="minor"/>
        </p:style>
      </p:sp>
      <p:pic>
        <p:nvPicPr>
          <p:cNvPr id="164" name="" descr=""/>
          <p:cNvPicPr/>
          <p:nvPr/>
        </p:nvPicPr>
        <p:blipFill>
          <a:blip r:embed="rId1"/>
          <a:stretch/>
        </p:blipFill>
        <p:spPr>
          <a:xfrm>
            <a:off x="5029200" y="0"/>
            <a:ext cx="3192480" cy="4793040"/>
          </a:xfrm>
          <a:prstGeom prst="rect">
            <a:avLst/>
          </a:prstGeom>
          <a:ln w="0">
            <a:noFill/>
          </a:ln>
        </p:spPr>
      </p:pic>
      <p:grpSp>
        <p:nvGrpSpPr>
          <p:cNvPr id="165" name=""/>
          <p:cNvGrpSpPr/>
          <p:nvPr/>
        </p:nvGrpSpPr>
        <p:grpSpPr>
          <a:xfrm>
            <a:off x="0" y="914400"/>
            <a:ext cx="3192480" cy="677880"/>
            <a:chOff x="0" y="914400"/>
            <a:chExt cx="3192480" cy="677880"/>
          </a:xfrm>
        </p:grpSpPr>
        <p:sp>
          <p:nvSpPr>
            <p:cNvPr id="166" name=""/>
            <p:cNvSpPr/>
            <p:nvPr/>
          </p:nvSpPr>
          <p:spPr>
            <a:xfrm>
              <a:off x="0" y="914400"/>
              <a:ext cx="1135080" cy="6778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67" name=""/>
            <p:cNvSpPr/>
            <p:nvPr/>
          </p:nvSpPr>
          <p:spPr>
            <a:xfrm>
              <a:off x="1828800" y="914400"/>
              <a:ext cx="1363680" cy="677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68" name=""/>
            <p:cNvSpPr/>
            <p:nvPr/>
          </p:nvSpPr>
          <p:spPr>
            <a:xfrm>
              <a:off x="1143000" y="1143000"/>
              <a:ext cx="677880" cy="2206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69"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70" name="PlaceHolder 13"/>
          <p:cNvSpPr/>
          <p:nvPr/>
        </p:nvSpPr>
        <p:spPr>
          <a:xfrm>
            <a:off x="10800" y="22824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71" name=""/>
          <p:cNvSpPr/>
          <p:nvPr/>
        </p:nvSpPr>
        <p:spPr>
          <a:xfrm>
            <a:off x="3196800" y="685800"/>
            <a:ext cx="1660320" cy="253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72" name=""/>
          <p:cNvSpPr/>
          <p:nvPr/>
        </p:nvSpPr>
        <p:spPr>
          <a:xfrm>
            <a:off x="228600" y="1677600"/>
            <a:ext cx="4335480" cy="3351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552 (99.11%); 5 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392 (70.38%); 165 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a:t>
            </a:r>
            <a:r>
              <a:rPr b="0" lang="en-US" sz="1000" spc="-1" strike="noStrike">
                <a:solidFill>
                  <a:srgbClr val="800080"/>
                </a:solidFill>
                <a:latin typeface="Arial"/>
                <a:ea typeface="DejaVu Sans"/>
              </a:rPr>
              <a:t> </a:t>
            </a:r>
            <a:r>
              <a:rPr b="1" lang="en-US" sz="1000" spc="-1" strike="noStrike">
                <a:solidFill>
                  <a:srgbClr val="800080"/>
                </a:solidFill>
                <a:latin typeface="Arial"/>
                <a:ea typeface="DejaVu Sans"/>
              </a:rPr>
              <a:t>142</a:t>
            </a:r>
            <a:r>
              <a:rPr b="0" lang="en-US" sz="1000" spc="-1" strike="noStrike">
                <a:solidFill>
                  <a:srgbClr val="000000"/>
                </a:solidFill>
                <a:latin typeface="Arial"/>
                <a:ea typeface="DejaVu Sans"/>
              </a:rPr>
              <a:t> </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540 (96.95%); 17 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800080"/>
                </a:solidFill>
                <a:latin typeface="Arial"/>
                <a:ea typeface="DejaVu Sans"/>
              </a:rPr>
              <a:t>Total number of files without hits:</a:t>
            </a:r>
            <a:r>
              <a:rPr b="0" lang="en-US" sz="1000" spc="-1" strike="noStrike">
                <a:solidFill>
                  <a:srgbClr val="000000"/>
                </a:solidFill>
                <a:latin typeface="Arial"/>
                <a:ea typeface="DejaVu Sans"/>
              </a:rPr>
              <a:t> </a:t>
            </a:r>
            <a:r>
              <a:rPr b="1" lang="en-US" sz="1000" spc="-1" strike="noStrike">
                <a:solidFill>
                  <a:srgbClr val="800080"/>
                </a:solidFill>
                <a:latin typeface="Arial"/>
                <a:ea typeface="DejaVu Sans"/>
              </a:rPr>
              <a:t>337 (67.68%);180 files</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6"/>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74" name="" descr=""/>
          <p:cNvPicPr/>
          <p:nvPr/>
        </p:nvPicPr>
        <p:blipFill>
          <a:blip r:embed="rId1"/>
          <a:stretch/>
        </p:blipFill>
        <p:spPr>
          <a:xfrm>
            <a:off x="2514600" y="228600"/>
            <a:ext cx="6446880" cy="44607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9"/>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76" name="" descr=""/>
          <p:cNvPicPr/>
          <p:nvPr/>
        </p:nvPicPr>
        <p:blipFill>
          <a:blip r:embed="rId1"/>
          <a:stretch/>
        </p:blipFill>
        <p:spPr>
          <a:xfrm>
            <a:off x="2514600" y="149400"/>
            <a:ext cx="6392880" cy="4423320"/>
          </a:xfrm>
          <a:prstGeom prst="rect">
            <a:avLst/>
          </a:prstGeom>
          <a:ln w="0">
            <a:noFill/>
          </a:ln>
        </p:spPr>
      </p:pic>
      <p:grpSp>
        <p:nvGrpSpPr>
          <p:cNvPr id="177" name=""/>
          <p:cNvGrpSpPr/>
          <p:nvPr/>
        </p:nvGrpSpPr>
        <p:grpSpPr>
          <a:xfrm>
            <a:off x="457200" y="1371600"/>
            <a:ext cx="1363680" cy="3192480"/>
            <a:chOff x="457200" y="1371600"/>
            <a:chExt cx="1363680" cy="3192480"/>
          </a:xfrm>
        </p:grpSpPr>
        <p:sp>
          <p:nvSpPr>
            <p:cNvPr id="178" name=""/>
            <p:cNvSpPr/>
            <p:nvPr/>
          </p:nvSpPr>
          <p:spPr>
            <a:xfrm>
              <a:off x="457200" y="1371600"/>
              <a:ext cx="1363680" cy="6778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79" name=""/>
            <p:cNvSpPr/>
            <p:nvPr/>
          </p:nvSpPr>
          <p:spPr>
            <a:xfrm>
              <a:off x="457200" y="2743200"/>
              <a:ext cx="1363680" cy="677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0" name=""/>
            <p:cNvSpPr/>
            <p:nvPr/>
          </p:nvSpPr>
          <p:spPr>
            <a:xfrm>
              <a:off x="457200" y="3886200"/>
              <a:ext cx="1363680" cy="6778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81" name=""/>
            <p:cNvSpPr/>
            <p:nvPr/>
          </p:nvSpPr>
          <p:spPr>
            <a:xfrm>
              <a:off x="914400" y="2057400"/>
              <a:ext cx="449280" cy="6778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82" name=""/>
            <p:cNvSpPr/>
            <p:nvPr/>
          </p:nvSpPr>
          <p:spPr>
            <a:xfrm>
              <a:off x="914400" y="3429000"/>
              <a:ext cx="449280" cy="4492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grpSp>
        <p:nvGrpSpPr>
          <p:cNvPr id="183" name=""/>
          <p:cNvGrpSpPr/>
          <p:nvPr/>
        </p:nvGrpSpPr>
        <p:grpSpPr>
          <a:xfrm>
            <a:off x="4992480" y="0"/>
            <a:ext cx="4113360" cy="4799160"/>
            <a:chOff x="4992480" y="0"/>
            <a:chExt cx="4113360" cy="4799160"/>
          </a:xfrm>
        </p:grpSpPr>
        <p:sp>
          <p:nvSpPr>
            <p:cNvPr id="184" name=""/>
            <p:cNvSpPr/>
            <p:nvPr/>
          </p:nvSpPr>
          <p:spPr>
            <a:xfrm>
              <a:off x="4992480" y="0"/>
              <a:ext cx="4113360" cy="4799160"/>
            </a:xfrm>
            <a:prstGeom prst="rect">
              <a:avLst/>
            </a:prstGeom>
            <a:solidFill>
              <a:srgbClr val="ffffff"/>
            </a:solidFill>
            <a:ln w="0">
              <a:solidFill>
                <a:srgbClr val="ffffff"/>
              </a:solidFill>
            </a:ln>
          </p:spPr>
          <p:style>
            <a:lnRef idx="0"/>
            <a:fillRef idx="0"/>
            <a:effectRef idx="0"/>
            <a:fontRef idx="minor"/>
          </p:style>
        </p:sp>
        <p:pic>
          <p:nvPicPr>
            <p:cNvPr id="185" name="" descr=""/>
            <p:cNvPicPr/>
            <p:nvPr/>
          </p:nvPicPr>
          <p:blipFill>
            <a:blip r:embed="rId2"/>
            <a:stretch/>
          </p:blipFill>
          <p:spPr>
            <a:xfrm>
              <a:off x="5257800" y="1269000"/>
              <a:ext cx="3751200" cy="2615760"/>
            </a:xfrm>
            <a:prstGeom prst="rect">
              <a:avLst/>
            </a:prstGeom>
            <a:ln w="0">
              <a:noFill/>
            </a:ln>
          </p:spPr>
        </p:pic>
      </p:gr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xit" presetID="1">
                                  <p:stCondLst>
                                    <p:cond delay="0"/>
                                  </p:stCondLst>
                                  <p:childTnLst>
                                    <p:set>
                                      <p:cBhvr>
                                        <p:cTn id="58"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5"/>
          <p:cNvSpPr/>
          <p:nvPr/>
        </p:nvSpPr>
        <p:spPr>
          <a:xfrm>
            <a:off x="173160" y="57348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187" name=""/>
          <p:cNvSpPr/>
          <p:nvPr/>
        </p:nvSpPr>
        <p:spPr>
          <a:xfrm>
            <a:off x="457200" y="1215360"/>
            <a:ext cx="7760880" cy="4488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90920" y="1843920"/>
            <a:ext cx="7543080" cy="6084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189" name="Rechteck 61"/>
          <p:cNvSpPr/>
          <p:nvPr/>
        </p:nvSpPr>
        <p:spPr>
          <a:xfrm>
            <a:off x="1600200" y="3200400"/>
            <a:ext cx="6386040" cy="899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6"/>
          <p:cNvSpPr/>
          <p:nvPr/>
        </p:nvSpPr>
        <p:spPr>
          <a:xfrm>
            <a:off x="686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191" name="Textfeld 6"/>
          <p:cNvSpPr/>
          <p:nvPr/>
        </p:nvSpPr>
        <p:spPr>
          <a:xfrm>
            <a:off x="686160" y="1241640"/>
            <a:ext cx="336780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2" name="Textfeld 8"/>
          <p:cNvSpPr/>
          <p:nvPr/>
        </p:nvSpPr>
        <p:spPr>
          <a:xfrm>
            <a:off x="5174280" y="1115280"/>
            <a:ext cx="3570480" cy="2921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groups: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 (RdRp,NiRAN)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Bunya-Arena (RdRp)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Mono-Chu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Orthomyxo (RdRp)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193" name="" descr=""/>
          <p:cNvPicPr/>
          <p:nvPr/>
        </p:nvPicPr>
        <p:blipFill>
          <a:blip r:embed="rId1"/>
          <a:stretch/>
        </p:blipFill>
        <p:spPr>
          <a:xfrm>
            <a:off x="487080" y="1026360"/>
            <a:ext cx="4305600" cy="3766320"/>
          </a:xfrm>
          <a:prstGeom prst="rect">
            <a:avLst/>
          </a:prstGeom>
          <a:ln w="0">
            <a:noFill/>
          </a:ln>
        </p:spPr>
      </p:pic>
      <p:sp>
        <p:nvSpPr>
          <p:cNvPr id="194" name=""/>
          <p:cNvSpPr/>
          <p:nvPr/>
        </p:nvSpPr>
        <p:spPr>
          <a:xfrm>
            <a:off x="5715000" y="3886200"/>
            <a:ext cx="2364120" cy="6804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6"/>
          <p:cNvSpPr/>
          <p:nvPr/>
        </p:nvSpPr>
        <p:spPr>
          <a:xfrm>
            <a:off x="11520" y="4896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196" name="Textfeld 2"/>
          <p:cNvSpPr/>
          <p:nvPr/>
        </p:nvSpPr>
        <p:spPr>
          <a:xfrm>
            <a:off x="457200" y="3508920"/>
            <a:ext cx="3303000" cy="1055880"/>
          </a:xfrm>
          <a:prstGeom prst="rect">
            <a:avLst/>
          </a:prstGeom>
          <a:noFill/>
          <a:ln w="0">
            <a:noFill/>
          </a:ln>
        </p:spPr>
        <p:style>
          <a:lnRef idx="0"/>
          <a:fillRef idx="0"/>
          <a:effectRef idx="0"/>
          <a:fontRef idx="minor"/>
        </p:style>
      </p:sp>
      <p:pic>
        <p:nvPicPr>
          <p:cNvPr id="197" name="" descr=""/>
          <p:cNvPicPr/>
          <p:nvPr/>
        </p:nvPicPr>
        <p:blipFill>
          <a:blip r:embed="rId1"/>
          <a:stretch/>
        </p:blipFill>
        <p:spPr>
          <a:xfrm>
            <a:off x="5029200" y="48960"/>
            <a:ext cx="3646800" cy="4744440"/>
          </a:xfrm>
          <a:prstGeom prst="rect">
            <a:avLst/>
          </a:prstGeom>
          <a:ln w="0">
            <a:noFill/>
          </a:ln>
        </p:spPr>
      </p:pic>
      <p:grpSp>
        <p:nvGrpSpPr>
          <p:cNvPr id="198" name=""/>
          <p:cNvGrpSpPr/>
          <p:nvPr/>
        </p:nvGrpSpPr>
        <p:grpSpPr>
          <a:xfrm>
            <a:off x="0" y="915120"/>
            <a:ext cx="3192480" cy="677880"/>
            <a:chOff x="0" y="915120"/>
            <a:chExt cx="3192480" cy="677880"/>
          </a:xfrm>
        </p:grpSpPr>
        <p:sp>
          <p:nvSpPr>
            <p:cNvPr id="199" name=""/>
            <p:cNvSpPr/>
            <p:nvPr/>
          </p:nvSpPr>
          <p:spPr>
            <a:xfrm>
              <a:off x="0" y="915120"/>
              <a:ext cx="1135080" cy="67788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00" name=""/>
            <p:cNvSpPr/>
            <p:nvPr/>
          </p:nvSpPr>
          <p:spPr>
            <a:xfrm>
              <a:off x="1828800" y="915120"/>
              <a:ext cx="1363680" cy="6778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01" name=""/>
            <p:cNvSpPr/>
            <p:nvPr/>
          </p:nvSpPr>
          <p:spPr>
            <a:xfrm>
              <a:off x="1143000" y="1143720"/>
              <a:ext cx="677880" cy="2206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02"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03" name=""/>
          <p:cNvSpPr/>
          <p:nvPr/>
        </p:nvSpPr>
        <p:spPr>
          <a:xfrm>
            <a:off x="3200400" y="914400"/>
            <a:ext cx="1660320" cy="253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04" name=""/>
          <p:cNvSpPr/>
          <p:nvPr/>
        </p:nvSpPr>
        <p:spPr>
          <a:xfrm>
            <a:off x="-295920" y="654120"/>
            <a:ext cx="1660320" cy="253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05" name=""/>
          <p:cNvSpPr/>
          <p:nvPr/>
        </p:nvSpPr>
        <p:spPr>
          <a:xfrm>
            <a:off x="228600" y="1828800"/>
            <a:ext cx="4335480" cy="3351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06" name="" descr=""/>
          <p:cNvPicPr/>
          <p:nvPr/>
        </p:nvPicPr>
        <p:blipFill>
          <a:blip r:embed="rId2"/>
          <a:stretch/>
        </p:blipFill>
        <p:spPr>
          <a:xfrm>
            <a:off x="0" y="721440"/>
            <a:ext cx="4796280" cy="4110480"/>
          </a:xfrm>
          <a:prstGeom prst="rect">
            <a:avLst/>
          </a:prstGeom>
          <a:ln w="0">
            <a:noFill/>
          </a:ln>
        </p:spPr>
      </p:pic>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3680" cy="29232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57640" cy="236952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 of my masterś thesis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6"/>
          <p:cNvSpPr/>
          <p:nvPr/>
        </p:nvSpPr>
        <p:spPr>
          <a:xfrm>
            <a:off x="11520" y="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08" name="" descr=""/>
          <p:cNvPicPr/>
          <p:nvPr/>
        </p:nvPicPr>
        <p:blipFill>
          <a:blip r:embed="rId1"/>
          <a:stretch/>
        </p:blipFill>
        <p:spPr>
          <a:xfrm>
            <a:off x="4572000" y="0"/>
            <a:ext cx="3681720" cy="4789800"/>
          </a:xfrm>
          <a:prstGeom prst="rect">
            <a:avLst/>
          </a:prstGeom>
          <a:ln w="0">
            <a:noFill/>
          </a:ln>
        </p:spPr>
      </p:pic>
      <p:sp>
        <p:nvSpPr>
          <p:cNvPr id="209" name=""/>
          <p:cNvSpPr/>
          <p:nvPr/>
        </p:nvSpPr>
        <p:spPr>
          <a:xfrm>
            <a:off x="2972520" y="685800"/>
            <a:ext cx="1592280" cy="2206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10" name=""/>
          <p:cNvGrpSpPr/>
          <p:nvPr/>
        </p:nvGrpSpPr>
        <p:grpSpPr>
          <a:xfrm>
            <a:off x="1143000" y="457200"/>
            <a:ext cx="3650400" cy="1107000"/>
            <a:chOff x="1143000" y="457200"/>
            <a:chExt cx="3650400" cy="1107000"/>
          </a:xfrm>
        </p:grpSpPr>
        <p:sp>
          <p:nvSpPr>
            <p:cNvPr id="211" name=""/>
            <p:cNvSpPr/>
            <p:nvPr/>
          </p:nvSpPr>
          <p:spPr>
            <a:xfrm>
              <a:off x="1143000" y="457200"/>
              <a:ext cx="1820520" cy="6778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2" name=""/>
            <p:cNvSpPr/>
            <p:nvPr/>
          </p:nvSpPr>
          <p:spPr>
            <a:xfrm>
              <a:off x="2971440" y="457200"/>
              <a:ext cx="1821960" cy="1107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13" name="" descr=""/>
          <p:cNvPicPr/>
          <p:nvPr/>
        </p:nvPicPr>
        <p:blipFill>
          <a:blip r:embed="rId2"/>
          <a:stretch/>
        </p:blipFill>
        <p:spPr>
          <a:xfrm>
            <a:off x="457200" y="1654920"/>
            <a:ext cx="3193200" cy="1861920"/>
          </a:xfrm>
          <a:prstGeom prst="rect">
            <a:avLst/>
          </a:prstGeom>
          <a:ln w="0">
            <a:noFill/>
          </a:ln>
        </p:spPr>
      </p:pic>
      <p:sp>
        <p:nvSpPr>
          <p:cNvPr id="214" name=""/>
          <p:cNvSpPr/>
          <p:nvPr/>
        </p:nvSpPr>
        <p:spPr>
          <a:xfrm>
            <a:off x="457200" y="3657600"/>
            <a:ext cx="3650400" cy="1194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6"/>
          <p:cNvSpPr/>
          <p:nvPr/>
        </p:nvSpPr>
        <p:spPr>
          <a:xfrm>
            <a:off x="228600" y="22824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16" name=""/>
          <p:cNvSpPr/>
          <p:nvPr/>
        </p:nvSpPr>
        <p:spPr>
          <a:xfrm>
            <a:off x="228600" y="914400"/>
            <a:ext cx="4107600" cy="682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17" name="" descr=""/>
          <p:cNvPicPr/>
          <p:nvPr/>
        </p:nvPicPr>
        <p:blipFill>
          <a:blip r:embed="rId1"/>
          <a:stretch/>
        </p:blipFill>
        <p:spPr>
          <a:xfrm>
            <a:off x="4800600" y="0"/>
            <a:ext cx="3687120" cy="47952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6"/>
          <p:cNvSpPr/>
          <p:nvPr/>
        </p:nvSpPr>
        <p:spPr>
          <a:xfrm>
            <a:off x="228600" y="114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19" name=""/>
          <p:cNvSpPr/>
          <p:nvPr/>
        </p:nvSpPr>
        <p:spPr>
          <a:xfrm>
            <a:off x="228600" y="501120"/>
            <a:ext cx="4566600" cy="38401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000" spc="-1" strike="noStrike">
                <a:solidFill>
                  <a:srgbClr val="000000"/>
                </a:solidFill>
                <a:latin typeface="Arial"/>
                <a:ea typeface="DejaVu Sans"/>
              </a:rPr>
              <a:t>Overall Summary</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Contigs: 1,225 contigs &gt;1,000 nt.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Novel Contigs</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444 total &gt;1,000 nt.</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Median Length: 2,619 nt (range: 1,001–26,479 nt).</a:t>
            </a:r>
            <a:endParaRPr b="0" lang="en-US" sz="1000" spc="-1" strike="noStrike">
              <a:latin typeface="Arial"/>
            </a:endParaRPr>
          </a:p>
          <a:p>
            <a:pPr>
              <a:lnSpc>
                <a:spcPct val="100000"/>
              </a:lnSpc>
              <a:buNone/>
            </a:pP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20" name="" descr=""/>
          <p:cNvPicPr/>
          <p:nvPr/>
        </p:nvPicPr>
        <p:blipFill>
          <a:blip r:embed="rId1"/>
          <a:stretch/>
        </p:blipFill>
        <p:spPr>
          <a:xfrm>
            <a:off x="5257800" y="114480"/>
            <a:ext cx="3598920" cy="4680720"/>
          </a:xfrm>
          <a:prstGeom prst="rect">
            <a:avLst/>
          </a:prstGeom>
          <a:ln w="0">
            <a:noFill/>
          </a:ln>
        </p:spPr>
      </p:pic>
      <p:pic>
        <p:nvPicPr>
          <p:cNvPr id="221" name="" descr=""/>
          <p:cNvPicPr/>
          <p:nvPr/>
        </p:nvPicPr>
        <p:blipFill>
          <a:blip r:embed="rId2"/>
          <a:stretch/>
        </p:blipFill>
        <p:spPr>
          <a:xfrm>
            <a:off x="1371600" y="1865520"/>
            <a:ext cx="3666600" cy="29329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4"/>
          <p:cNvSpPr/>
          <p:nvPr/>
        </p:nvSpPr>
        <p:spPr>
          <a:xfrm>
            <a:off x="228600" y="36648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23" name="" descr=""/>
          <p:cNvPicPr/>
          <p:nvPr/>
        </p:nvPicPr>
        <p:blipFill>
          <a:blip r:embed="rId1"/>
          <a:stretch/>
        </p:blipFill>
        <p:spPr>
          <a:xfrm>
            <a:off x="5029200" y="20520"/>
            <a:ext cx="3879000" cy="4742640"/>
          </a:xfrm>
          <a:prstGeom prst="rect">
            <a:avLst/>
          </a:prstGeom>
          <a:ln w="0">
            <a:noFill/>
          </a:ln>
        </p:spPr>
      </p:pic>
      <p:pic>
        <p:nvPicPr>
          <p:cNvPr id="224" name="" descr=""/>
          <p:cNvPicPr/>
          <p:nvPr/>
        </p:nvPicPr>
        <p:blipFill>
          <a:blip r:embed="rId2"/>
          <a:stretch/>
        </p:blipFill>
        <p:spPr>
          <a:xfrm>
            <a:off x="228600" y="1357920"/>
            <a:ext cx="4564800" cy="1606680"/>
          </a:xfrm>
          <a:prstGeom prst="rect">
            <a:avLst/>
          </a:prstGeom>
          <a:ln w="0">
            <a:noFill/>
          </a:ln>
        </p:spPr>
      </p:pic>
      <p:sp>
        <p:nvSpPr>
          <p:cNvPr id="225" name=""/>
          <p:cNvSpPr/>
          <p:nvPr/>
        </p:nvSpPr>
        <p:spPr>
          <a:xfrm>
            <a:off x="457200" y="3200400"/>
            <a:ext cx="4336560" cy="86112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26" name=""/>
          <p:cNvSpPr/>
          <p:nvPr/>
        </p:nvSpPr>
        <p:spPr>
          <a:xfrm>
            <a:off x="914400" y="4800600"/>
            <a:ext cx="7079760" cy="637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
          <p:cNvSpPr/>
          <p:nvPr/>
        </p:nvSpPr>
        <p:spPr>
          <a:xfrm>
            <a:off x="228600" y="339120"/>
            <a:ext cx="3650400" cy="335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28" name="" descr=""/>
          <p:cNvPicPr/>
          <p:nvPr/>
        </p:nvPicPr>
        <p:blipFill>
          <a:blip r:embed="rId1"/>
          <a:stretch/>
        </p:blipFill>
        <p:spPr>
          <a:xfrm>
            <a:off x="228600" y="2743200"/>
            <a:ext cx="4790160" cy="1593000"/>
          </a:xfrm>
          <a:prstGeom prst="rect">
            <a:avLst/>
          </a:prstGeom>
          <a:ln w="0">
            <a:noFill/>
          </a:ln>
        </p:spPr>
      </p:pic>
      <p:sp>
        <p:nvSpPr>
          <p:cNvPr id="229" name=""/>
          <p:cNvSpPr/>
          <p:nvPr/>
        </p:nvSpPr>
        <p:spPr>
          <a:xfrm>
            <a:off x="5257800" y="1371600"/>
            <a:ext cx="3650400" cy="25905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30" name="" descr=""/>
          <p:cNvPicPr/>
          <p:nvPr/>
        </p:nvPicPr>
        <p:blipFill>
          <a:blip r:embed="rId2"/>
          <a:stretch/>
        </p:blipFill>
        <p:spPr>
          <a:xfrm>
            <a:off x="228600" y="851040"/>
            <a:ext cx="4795200" cy="1204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
          <p:cNvSpPr/>
          <p:nvPr/>
        </p:nvSpPr>
        <p:spPr>
          <a:xfrm>
            <a:off x="228600" y="339120"/>
            <a:ext cx="5936400" cy="590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32" name=""/>
          <p:cNvSpPr/>
          <p:nvPr/>
        </p:nvSpPr>
        <p:spPr>
          <a:xfrm>
            <a:off x="233280" y="893160"/>
            <a:ext cx="8675280" cy="1614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33" name=""/>
          <p:cNvSpPr/>
          <p:nvPr/>
        </p:nvSpPr>
        <p:spPr>
          <a:xfrm>
            <a:off x="4680" y="2971800"/>
            <a:ext cx="2960280" cy="3021480"/>
          </a:xfrm>
          <a:prstGeom prst="rect">
            <a:avLst/>
          </a:prstGeom>
          <a:noFill/>
          <a:ln w="0">
            <a:noFill/>
          </a:ln>
        </p:spPr>
        <p:style>
          <a:lnRef idx="0"/>
          <a:fillRef idx="0"/>
          <a:effectRef idx="0"/>
          <a:fontRef idx="minor"/>
        </p:style>
      </p:sp>
      <p:sp>
        <p:nvSpPr>
          <p:cNvPr id="234" name=""/>
          <p:cNvSpPr/>
          <p:nvPr/>
        </p:nvSpPr>
        <p:spPr>
          <a:xfrm>
            <a:off x="6172200" y="2971800"/>
            <a:ext cx="2960280" cy="30214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790920" y="1843920"/>
            <a:ext cx="7543080" cy="61272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feld 5"/>
          <p:cNvSpPr/>
          <p:nvPr/>
        </p:nvSpPr>
        <p:spPr>
          <a:xfrm>
            <a:off x="327240" y="228600"/>
            <a:ext cx="858132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6"/>
          <p:cNvSpPr/>
          <p:nvPr/>
        </p:nvSpPr>
        <p:spPr>
          <a:xfrm>
            <a:off x="11880" y="34920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38" name="Textfeld 1"/>
          <p:cNvSpPr/>
          <p:nvPr/>
        </p:nvSpPr>
        <p:spPr>
          <a:xfrm>
            <a:off x="327240" y="349560"/>
            <a:ext cx="8581320" cy="4216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de-DE" sz="1000" spc="-1" strike="noStrike">
                <a:solidFill>
                  <a:srgbClr val="000000"/>
                </a:solidFill>
                <a:latin typeface="Arial"/>
                <a:ea typeface="DejaVu Sans"/>
              </a:rPr>
              <a:t>Contigs as a valuable resource for the Computational Virology Research Groups current and future projects.  </a:t>
            </a:r>
            <a:endParaRPr b="0" lang="en-US" sz="1000" spc="-1" strike="noStrike">
              <a:latin typeface="Arial"/>
            </a:endParaRPr>
          </a:p>
          <a:p>
            <a:pPr>
              <a:lnSpc>
                <a:spcPct val="100000"/>
              </a:lnSpc>
              <a:buNone/>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7"/>
          <p:cNvSpPr/>
          <p:nvPr/>
        </p:nvSpPr>
        <p:spPr>
          <a:xfrm>
            <a:off x="228600" y="22860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40" name="" descr=""/>
          <p:cNvPicPr/>
          <p:nvPr/>
        </p:nvPicPr>
        <p:blipFill>
          <a:blip r:embed="rId1"/>
          <a:stretch/>
        </p:blipFill>
        <p:spPr>
          <a:xfrm>
            <a:off x="3886200" y="457200"/>
            <a:ext cx="4262040" cy="3195000"/>
          </a:xfrm>
          <a:prstGeom prst="rect">
            <a:avLst/>
          </a:prstGeom>
          <a:ln w="0">
            <a:noFill/>
          </a:ln>
        </p:spPr>
      </p:pic>
      <p:sp>
        <p:nvSpPr>
          <p:cNvPr id="241" name=""/>
          <p:cNvSpPr/>
          <p:nvPr/>
        </p:nvSpPr>
        <p:spPr>
          <a:xfrm>
            <a:off x="457200" y="930240"/>
            <a:ext cx="2966400" cy="3402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5960" cy="61128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88920" cy="902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790920" y="1843920"/>
            <a:ext cx="7543080" cy="61272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43" name="Grafik 3" descr=""/>
          <p:cNvPicPr/>
          <p:nvPr/>
        </p:nvPicPr>
        <p:blipFill>
          <a:blip r:embed="rId1"/>
          <a:stretch/>
        </p:blipFill>
        <p:spPr>
          <a:xfrm>
            <a:off x="3953520" y="2379960"/>
            <a:ext cx="2419200" cy="2622600"/>
          </a:xfrm>
          <a:prstGeom prst="rect">
            <a:avLst/>
          </a:prstGeom>
          <a:ln w="0">
            <a:noFill/>
          </a:ln>
        </p:spPr>
      </p:pic>
      <p:pic>
        <p:nvPicPr>
          <p:cNvPr id="244" name="Grafik 4" descr=""/>
          <p:cNvPicPr/>
          <p:nvPr/>
        </p:nvPicPr>
        <p:blipFill>
          <a:blip r:embed="rId2"/>
          <a:stretch/>
        </p:blipFill>
        <p:spPr>
          <a:xfrm>
            <a:off x="5038200" y="2265480"/>
            <a:ext cx="4749840" cy="26640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5" name="PlaceHolder 6"/>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246" name="" descr=""/>
          <p:cNvPicPr/>
          <p:nvPr/>
        </p:nvPicPr>
        <p:blipFill>
          <a:blip r:embed="rId1"/>
          <a:stretch/>
        </p:blipFill>
        <p:spPr>
          <a:xfrm>
            <a:off x="2514600" y="149400"/>
            <a:ext cx="6392880" cy="4423320"/>
          </a:xfrm>
          <a:prstGeom prst="rect">
            <a:avLst/>
          </a:prstGeom>
          <a:ln w="0">
            <a:noFill/>
          </a:ln>
        </p:spPr>
      </p:pic>
      <p:grpSp>
        <p:nvGrpSpPr>
          <p:cNvPr id="247" name=""/>
          <p:cNvGrpSpPr/>
          <p:nvPr/>
        </p:nvGrpSpPr>
        <p:grpSpPr>
          <a:xfrm>
            <a:off x="457200" y="1371600"/>
            <a:ext cx="1363680" cy="3192480"/>
            <a:chOff x="457200" y="1371600"/>
            <a:chExt cx="1363680" cy="3192480"/>
          </a:xfrm>
        </p:grpSpPr>
        <p:sp>
          <p:nvSpPr>
            <p:cNvPr id="248" name=""/>
            <p:cNvSpPr/>
            <p:nvPr/>
          </p:nvSpPr>
          <p:spPr>
            <a:xfrm>
              <a:off x="457200" y="1371600"/>
              <a:ext cx="1363680" cy="6778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249" name=""/>
            <p:cNvSpPr/>
            <p:nvPr/>
          </p:nvSpPr>
          <p:spPr>
            <a:xfrm>
              <a:off x="457200" y="2743200"/>
              <a:ext cx="1363680" cy="6778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50" name=""/>
            <p:cNvSpPr/>
            <p:nvPr/>
          </p:nvSpPr>
          <p:spPr>
            <a:xfrm>
              <a:off x="457200" y="3886200"/>
              <a:ext cx="1363680" cy="6778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251" name=""/>
            <p:cNvSpPr/>
            <p:nvPr/>
          </p:nvSpPr>
          <p:spPr>
            <a:xfrm>
              <a:off x="914400" y="2057400"/>
              <a:ext cx="449280" cy="6778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252" name=""/>
            <p:cNvSpPr/>
            <p:nvPr/>
          </p:nvSpPr>
          <p:spPr>
            <a:xfrm>
              <a:off x="914400" y="3429000"/>
              <a:ext cx="449280" cy="4492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3" name="PlaceHolder 6"/>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54" name="" descr=""/>
          <p:cNvPicPr/>
          <p:nvPr/>
        </p:nvPicPr>
        <p:blipFill>
          <a:blip r:embed="rId1"/>
          <a:stretch/>
        </p:blipFill>
        <p:spPr>
          <a:xfrm>
            <a:off x="2451960" y="573120"/>
            <a:ext cx="5717160" cy="3987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5" name="PlaceHolder 6"/>
          <p:cNvSpPr/>
          <p:nvPr/>
        </p:nvSpPr>
        <p:spPr>
          <a:xfrm>
            <a:off x="914400" y="22896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256"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257" name="Textfeld 22"/>
          <p:cNvSpPr/>
          <p:nvPr/>
        </p:nvSpPr>
        <p:spPr>
          <a:xfrm>
            <a:off x="228600" y="1418400"/>
            <a:ext cx="2036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258" name="Textfeld 23"/>
          <p:cNvSpPr/>
          <p:nvPr/>
        </p:nvSpPr>
        <p:spPr>
          <a:xfrm>
            <a:off x="2514600" y="1419120"/>
            <a:ext cx="2203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259" name="" descr=""/>
          <p:cNvPicPr/>
          <p:nvPr/>
        </p:nvPicPr>
        <p:blipFill>
          <a:blip r:embed="rId1"/>
          <a:stretch/>
        </p:blipFill>
        <p:spPr>
          <a:xfrm>
            <a:off x="5277960" y="202320"/>
            <a:ext cx="3627360" cy="4588200"/>
          </a:xfrm>
          <a:prstGeom prst="rect">
            <a:avLst/>
          </a:prstGeom>
          <a:ln w="0">
            <a:noFill/>
          </a:ln>
        </p:spPr>
      </p:pic>
      <p:pic>
        <p:nvPicPr>
          <p:cNvPr id="260" name="Grafik 8" descr=""/>
          <p:cNvPicPr/>
          <p:nvPr/>
        </p:nvPicPr>
        <p:blipFill>
          <a:blip r:embed="rId2"/>
          <a:stretch/>
        </p:blipFill>
        <p:spPr>
          <a:xfrm>
            <a:off x="8686800" y="4343400"/>
            <a:ext cx="279000" cy="242280"/>
          </a:xfrm>
          <a:prstGeom prst="rect">
            <a:avLst/>
          </a:prstGeom>
          <a:ln w="0">
            <a:noFill/>
          </a:ln>
        </p:spPr>
      </p:pic>
      <p:grpSp>
        <p:nvGrpSpPr>
          <p:cNvPr id="261" name=""/>
          <p:cNvGrpSpPr/>
          <p:nvPr/>
        </p:nvGrpSpPr>
        <p:grpSpPr>
          <a:xfrm>
            <a:off x="2514600" y="2743200"/>
            <a:ext cx="1590480" cy="1133280"/>
            <a:chOff x="2514600" y="2743200"/>
            <a:chExt cx="1590480" cy="1133280"/>
          </a:xfrm>
        </p:grpSpPr>
        <p:pic>
          <p:nvPicPr>
            <p:cNvPr id="262" name="" descr=""/>
            <p:cNvPicPr/>
            <p:nvPr/>
          </p:nvPicPr>
          <p:blipFill>
            <a:blip r:embed="rId3"/>
            <a:stretch/>
          </p:blipFill>
          <p:spPr>
            <a:xfrm>
              <a:off x="2971800" y="2743200"/>
              <a:ext cx="1133280" cy="1133280"/>
            </a:xfrm>
            <a:prstGeom prst="rect">
              <a:avLst/>
            </a:prstGeom>
            <a:ln w="0">
              <a:noFill/>
            </a:ln>
          </p:spPr>
        </p:pic>
        <p:sp>
          <p:nvSpPr>
            <p:cNvPr id="263" name=""/>
            <p:cNvSpPr/>
            <p:nvPr/>
          </p:nvSpPr>
          <p:spPr>
            <a:xfrm>
              <a:off x="2514600" y="2743200"/>
              <a:ext cx="1361880" cy="113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264" name="" descr=""/>
          <p:cNvPicPr/>
          <p:nvPr/>
        </p:nvPicPr>
        <p:blipFill>
          <a:blip r:embed="rId4"/>
          <a:stretch/>
        </p:blipFill>
        <p:spPr>
          <a:xfrm>
            <a:off x="685800" y="2972520"/>
            <a:ext cx="808560" cy="903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5" name="PlaceHolder 6"/>
          <p:cNvSpPr/>
          <p:nvPr/>
        </p:nvSpPr>
        <p:spPr>
          <a:xfrm>
            <a:off x="686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266" name="Grafik 1" descr=""/>
          <p:cNvPicPr/>
          <p:nvPr/>
        </p:nvPicPr>
        <p:blipFill>
          <a:blip r:embed="rId1"/>
          <a:stretch/>
        </p:blipFill>
        <p:spPr>
          <a:xfrm>
            <a:off x="64440" y="981360"/>
            <a:ext cx="4175280" cy="2919240"/>
          </a:xfrm>
          <a:prstGeom prst="rect">
            <a:avLst/>
          </a:prstGeom>
          <a:ln w="0">
            <a:noFill/>
          </a:ln>
        </p:spPr>
      </p:pic>
      <p:pic>
        <p:nvPicPr>
          <p:cNvPr id="267" name="Grafik 2" descr=""/>
          <p:cNvPicPr/>
          <p:nvPr/>
        </p:nvPicPr>
        <p:blipFill>
          <a:blip r:embed="rId2"/>
          <a:stretch/>
        </p:blipFill>
        <p:spPr>
          <a:xfrm>
            <a:off x="4505040" y="981360"/>
            <a:ext cx="4537080" cy="2919240"/>
          </a:xfrm>
          <a:prstGeom prst="rect">
            <a:avLst/>
          </a:prstGeom>
          <a:ln w="0">
            <a:noFill/>
          </a:ln>
        </p:spPr>
      </p:pic>
      <p:sp>
        <p:nvSpPr>
          <p:cNvPr id="268"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269" name="Textfeld 23"/>
          <p:cNvSpPr/>
          <p:nvPr/>
        </p:nvSpPr>
        <p:spPr>
          <a:xfrm>
            <a:off x="505440" y="4311720"/>
            <a:ext cx="603144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0" name="PlaceHolder 8"/>
          <p:cNvSpPr/>
          <p:nvPr/>
        </p:nvSpPr>
        <p:spPr>
          <a:xfrm>
            <a:off x="457200" y="685800"/>
            <a:ext cx="77565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71" name="" descr=""/>
          <p:cNvPicPr/>
          <p:nvPr/>
        </p:nvPicPr>
        <p:blipFill>
          <a:blip r:embed="rId1"/>
          <a:stretch/>
        </p:blipFill>
        <p:spPr>
          <a:xfrm>
            <a:off x="720" y="1042200"/>
            <a:ext cx="8902440" cy="3517200"/>
          </a:xfrm>
          <a:prstGeom prst="rect">
            <a:avLst/>
          </a:prstGeom>
          <a:ln w="0">
            <a:noFill/>
          </a:ln>
        </p:spPr>
      </p:pic>
      <p:sp>
        <p:nvSpPr>
          <p:cNvPr id="272" name=""/>
          <p:cNvSpPr/>
          <p:nvPr/>
        </p:nvSpPr>
        <p:spPr>
          <a:xfrm>
            <a:off x="457200" y="4572000"/>
            <a:ext cx="3186360" cy="1100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19080" y="457200"/>
            <a:ext cx="3403080" cy="902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74" name="" descr=""/>
          <p:cNvPicPr/>
          <p:nvPr/>
        </p:nvPicPr>
        <p:blipFill>
          <a:blip r:embed="rId1"/>
          <a:stretch/>
        </p:blipFill>
        <p:spPr>
          <a:xfrm>
            <a:off x="914400" y="1143000"/>
            <a:ext cx="2968200" cy="2507760"/>
          </a:xfrm>
          <a:prstGeom prst="rect">
            <a:avLst/>
          </a:prstGeom>
          <a:ln w="0">
            <a:noFill/>
          </a:ln>
        </p:spPr>
      </p:pic>
      <p:grpSp>
        <p:nvGrpSpPr>
          <p:cNvPr id="275" name=""/>
          <p:cNvGrpSpPr/>
          <p:nvPr/>
        </p:nvGrpSpPr>
        <p:grpSpPr>
          <a:xfrm>
            <a:off x="4800600" y="115560"/>
            <a:ext cx="3193560" cy="4678200"/>
            <a:chOff x="4800600" y="115560"/>
            <a:chExt cx="3193560" cy="4678200"/>
          </a:xfrm>
        </p:grpSpPr>
        <p:sp>
          <p:nvSpPr>
            <p:cNvPr id="276" name=""/>
            <p:cNvSpPr/>
            <p:nvPr/>
          </p:nvSpPr>
          <p:spPr>
            <a:xfrm>
              <a:off x="5257800" y="4515120"/>
              <a:ext cx="2731680" cy="278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77" name="" descr=""/>
            <p:cNvPicPr/>
            <p:nvPr/>
          </p:nvPicPr>
          <p:blipFill>
            <a:blip r:embed="rId2"/>
            <a:stretch/>
          </p:blipFill>
          <p:spPr>
            <a:xfrm>
              <a:off x="4800600" y="115560"/>
              <a:ext cx="3193560" cy="4155120"/>
            </a:xfrm>
            <a:prstGeom prst="rect">
              <a:avLst/>
            </a:prstGeom>
            <a:ln w="0">
              <a:noFill/>
            </a:ln>
          </p:spPr>
        </p:pic>
      </p:grpSp>
      <p:sp>
        <p:nvSpPr>
          <p:cNvPr id="278" name=""/>
          <p:cNvSpPr/>
          <p:nvPr/>
        </p:nvSpPr>
        <p:spPr>
          <a:xfrm>
            <a:off x="228600" y="4114800"/>
            <a:ext cx="4100760" cy="637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9" name="PlaceHolder 6"/>
          <p:cNvSpPr/>
          <p:nvPr/>
        </p:nvSpPr>
        <p:spPr>
          <a:xfrm>
            <a:off x="173160" y="57312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80" name="Textfeld 2"/>
          <p:cNvSpPr/>
          <p:nvPr/>
        </p:nvSpPr>
        <p:spPr>
          <a:xfrm>
            <a:off x="260280" y="1390320"/>
            <a:ext cx="295380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81" name="" descr=""/>
          <p:cNvPicPr/>
          <p:nvPr/>
        </p:nvPicPr>
        <p:blipFill>
          <a:blip r:embed="rId1"/>
          <a:stretch/>
        </p:blipFill>
        <p:spPr>
          <a:xfrm>
            <a:off x="3429000" y="573480"/>
            <a:ext cx="5475600" cy="41040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6172200" y="336960"/>
            <a:ext cx="2190960" cy="4455360"/>
          </a:xfrm>
          <a:prstGeom prst="rect">
            <a:avLst/>
          </a:prstGeom>
          <a:ln w="0">
            <a:noFill/>
          </a:ln>
        </p:spPr>
      </p:pic>
      <p:sp>
        <p:nvSpPr>
          <p:cNvPr id="283" name=""/>
          <p:cNvSpPr/>
          <p:nvPr/>
        </p:nvSpPr>
        <p:spPr>
          <a:xfrm>
            <a:off x="228600" y="281520"/>
            <a:ext cx="5709960" cy="3631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 name=""/>
          <p:cNvSpPr/>
          <p:nvPr/>
        </p:nvSpPr>
        <p:spPr>
          <a:xfrm>
            <a:off x="0" y="357480"/>
            <a:ext cx="6852960" cy="551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85" name="" descr=""/>
          <p:cNvPicPr/>
          <p:nvPr/>
        </p:nvPicPr>
        <p:blipFill>
          <a:blip r:embed="rId1"/>
          <a:stretch/>
        </p:blipFill>
        <p:spPr>
          <a:xfrm>
            <a:off x="0" y="1336320"/>
            <a:ext cx="6398640" cy="14018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0760" cy="637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1080" cy="3792600"/>
          </a:xfrm>
          <a:prstGeom prst="rect">
            <a:avLst/>
          </a:prstGeom>
          <a:ln w="0">
            <a:noFill/>
          </a:ln>
        </p:spPr>
      </p:pic>
      <p:sp>
        <p:nvSpPr>
          <p:cNvPr id="105" name="PlaceHolder 4"/>
          <p:cNvSpPr/>
          <p:nvPr/>
        </p:nvSpPr>
        <p:spPr>
          <a:xfrm>
            <a:off x="235800" y="228600"/>
            <a:ext cx="77565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4480" cy="3710520"/>
          </a:xfrm>
          <a:prstGeom prst="rect">
            <a:avLst/>
          </a:prstGeom>
          <a:ln w="0">
            <a:noFill/>
          </a:ln>
        </p:spPr>
      </p:pic>
      <p:sp>
        <p:nvSpPr>
          <p:cNvPr id="107" name=""/>
          <p:cNvSpPr/>
          <p:nvPr/>
        </p:nvSpPr>
        <p:spPr>
          <a:xfrm>
            <a:off x="914400" y="4844160"/>
            <a:ext cx="4100760" cy="637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6" name=""/>
          <p:cNvSpPr/>
          <p:nvPr/>
        </p:nvSpPr>
        <p:spPr>
          <a:xfrm>
            <a:off x="360" y="228960"/>
            <a:ext cx="7995600" cy="3880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 name="PlaceHolder 9"/>
          <p:cNvSpPr/>
          <p:nvPr/>
        </p:nvSpPr>
        <p:spPr>
          <a:xfrm>
            <a:off x="228600" y="36648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88" name=""/>
          <p:cNvSpPr/>
          <p:nvPr/>
        </p:nvSpPr>
        <p:spPr>
          <a:xfrm>
            <a:off x="228600" y="914400"/>
            <a:ext cx="4111560" cy="1054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89" name=""/>
          <p:cNvSpPr/>
          <p:nvPr/>
        </p:nvSpPr>
        <p:spPr>
          <a:xfrm>
            <a:off x="228600" y="2057400"/>
            <a:ext cx="3654360" cy="270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90" name="" descr=""/>
          <p:cNvPicPr/>
          <p:nvPr/>
        </p:nvPicPr>
        <p:blipFill>
          <a:blip r:embed="rId1"/>
          <a:stretch/>
        </p:blipFill>
        <p:spPr>
          <a:xfrm>
            <a:off x="4856760" y="0"/>
            <a:ext cx="3594600" cy="47631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1" name="PlaceHolder 10"/>
          <p:cNvSpPr/>
          <p:nvPr/>
        </p:nvSpPr>
        <p:spPr>
          <a:xfrm>
            <a:off x="225000" y="504360"/>
            <a:ext cx="77536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92" name=""/>
          <p:cNvSpPr/>
          <p:nvPr/>
        </p:nvSpPr>
        <p:spPr>
          <a:xfrm>
            <a:off x="228600" y="914400"/>
            <a:ext cx="7998480" cy="367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Problem with the “Anelloviridae” test data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Some expected hits did not appear.</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Hepatitis B hits did not appear – problem for taubert dataset.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Reason: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Database in filter against host “contaminants” contains viral sequences falsely marked as hypothetical proteins of bacteria = get removed.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Solution: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Update Blast database.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Make filter 2 optional.</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 name=""/>
          <p:cNvSpPr txBox="1"/>
          <p:nvPr/>
        </p:nvSpPr>
        <p:spPr>
          <a:xfrm>
            <a:off x="685800" y="837000"/>
            <a:ext cx="7772400" cy="2991240"/>
          </a:xfrm>
          <a:prstGeom prst="rect">
            <a:avLst/>
          </a:prstGeom>
          <a:noFill/>
          <a:ln w="0">
            <a:noFill/>
          </a:ln>
        </p:spPr>
        <p:txBody>
          <a:bodyPr lIns="90000" rIns="90000" tIns="45000" bIns="45000" anchor="t">
            <a:noAutofit/>
          </a:bodyPr>
          <a:p>
            <a:r>
              <a:rPr b="1" lang="en-US" sz="1200" spc="-1" strike="noStrike">
                <a:latin typeface="Arial"/>
              </a:rPr>
              <a:t>RNA viruses</a:t>
            </a:r>
            <a:endParaRPr b="0" lang="en-US" sz="1200" spc="-1" strike="noStrike">
              <a:latin typeface="Arial"/>
            </a:endParaRPr>
          </a:p>
          <a:p>
            <a:endParaRPr b="0" lang="en-US" sz="1200" spc="-1" strike="noStrike">
              <a:latin typeface="Arial"/>
            </a:endParaRPr>
          </a:p>
          <a:p>
            <a:r>
              <a:rPr b="0" lang="en-US" sz="1200" spc="-1" strike="noStrike">
                <a:latin typeface="Arial"/>
              </a:rPr>
              <a:t>RNA-dependent RNA polymerase (RdRp) domains</a:t>
            </a:r>
            <a:endParaRPr b="0" lang="en-US" sz="1200" spc="-1" strike="noStrike">
              <a:latin typeface="Arial"/>
            </a:endParaRPr>
          </a:p>
          <a:p>
            <a:r>
              <a:rPr b="0" lang="en-US" sz="1200" spc="-1" strike="noStrike">
                <a:latin typeface="Arial"/>
              </a:rPr>
              <a:t>hepatitis delta antigen (HDAg)</a:t>
            </a:r>
            <a:endParaRPr b="0" lang="en-US" sz="1200" spc="-1" strike="noStrike">
              <a:latin typeface="Arial"/>
            </a:endParaRPr>
          </a:p>
          <a:p>
            <a:r>
              <a:rPr b="0" lang="en-US" sz="1200" spc="-1" strike="noStrike">
                <a:latin typeface="Arial"/>
              </a:rPr>
              <a:t>RNA-dependent RNA-polymerase-associated Nucleotidyltransferase</a:t>
            </a:r>
            <a:endParaRPr b="0" lang="en-US" sz="1200" spc="-1" strike="noStrike">
              <a:latin typeface="Arial"/>
            </a:endParaRPr>
          </a:p>
          <a:p>
            <a:r>
              <a:rPr b="0" lang="en-US" sz="1200" spc="-1" strike="noStrike">
                <a:latin typeface="Arial"/>
              </a:rPr>
              <a:t>(NiRAN)</a:t>
            </a:r>
            <a:endParaRPr b="0" lang="en-US" sz="1200" spc="-1" strike="noStrike">
              <a:latin typeface="Arial"/>
            </a:endParaRPr>
          </a:p>
          <a:p>
            <a:endParaRPr b="0" lang="en-US" sz="1200" spc="-1" strike="noStrike">
              <a:latin typeface="Arial"/>
            </a:endParaRPr>
          </a:p>
          <a:p>
            <a:endParaRPr b="0" lang="en-US" sz="1200" spc="-1" strike="noStrike">
              <a:latin typeface="Arial"/>
            </a:endParaRPr>
          </a:p>
          <a:p>
            <a:r>
              <a:rPr b="1" lang="en-US" sz="1200" spc="-1" strike="noStrike">
                <a:latin typeface="Arial"/>
              </a:rPr>
              <a:t>Large DNA viruses</a:t>
            </a:r>
            <a:endParaRPr b="0" lang="en-US" sz="1200" spc="-1" strike="noStrike">
              <a:latin typeface="Arial"/>
            </a:endParaRPr>
          </a:p>
          <a:p>
            <a:endParaRPr b="0" lang="en-US" sz="1200" spc="-1" strike="noStrike">
              <a:latin typeface="Arial"/>
            </a:endParaRPr>
          </a:p>
          <a:p>
            <a:r>
              <a:rPr b="0" lang="en-US" sz="1200" spc="-1" strike="noStrike">
                <a:latin typeface="Arial"/>
              </a:rPr>
              <a:t>major capsid protein (MCP) domains + others</a:t>
            </a:r>
            <a:endParaRPr b="0" lang="en-US" sz="1200" spc="-1" strike="noStrike">
              <a:latin typeface="Arial"/>
            </a:endParaRPr>
          </a:p>
          <a:p>
            <a:endParaRPr b="0" lang="en-US" sz="1200" spc="-1" strike="noStrike">
              <a:latin typeface="Arial"/>
            </a:endParaRPr>
          </a:p>
          <a:p>
            <a:endParaRPr b="0" lang="en-US" sz="1200" spc="-1" strike="noStrike">
              <a:latin typeface="Arial"/>
            </a:endParaRPr>
          </a:p>
          <a:p>
            <a:r>
              <a:rPr b="1" lang="en-US" sz="1200" spc="-1" strike="noStrike">
                <a:latin typeface="Arial"/>
              </a:rPr>
              <a:t>Small DNA viruses</a:t>
            </a:r>
            <a:endParaRPr b="0" lang="en-US" sz="1200" spc="-1" strike="noStrike">
              <a:latin typeface="Arial"/>
            </a:endParaRPr>
          </a:p>
          <a:p>
            <a:endParaRPr b="0" lang="en-US" sz="1200" spc="-1" strike="noStrike">
              <a:latin typeface="Arial"/>
            </a:endParaRPr>
          </a:p>
          <a:p>
            <a:r>
              <a:rPr b="0" lang="en-US" sz="1200" spc="-1" strike="noStrike">
                <a:latin typeface="Arial"/>
              </a:rPr>
              <a:t>replication initiator protein (Rep) domains</a:t>
            </a:r>
            <a:endParaRPr b="0" lang="en-US" sz="1200" spc="-1" strike="noStrike">
              <a:latin typeface="Arial"/>
            </a:endParaRPr>
          </a:p>
          <a:p>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4" name=""/>
          <p:cNvSpPr txBox="1"/>
          <p:nvPr/>
        </p:nvSpPr>
        <p:spPr>
          <a:xfrm>
            <a:off x="228600" y="457200"/>
            <a:ext cx="8458200" cy="4343400"/>
          </a:xfrm>
          <a:prstGeom prst="rect">
            <a:avLst/>
          </a:prstGeom>
          <a:noFill/>
          <a:ln w="0">
            <a:noFill/>
          </a:ln>
        </p:spPr>
        <p:txBody>
          <a:bodyPr lIns="90000" rIns="90000" tIns="45000" bIns="45000" anchor="t">
            <a:noAutofit/>
          </a:bodyPr>
          <a:p>
            <a:r>
              <a:rPr b="0" lang="en-US" sz="1400" spc="-1" strike="noStrike">
                <a:latin typeface="Arial"/>
              </a:rPr>
              <a:t>Preprocessing</a:t>
            </a:r>
            <a:endParaRPr b="0" lang="en-US" sz="1400" spc="-1" strike="noStrike">
              <a:latin typeface="Arial"/>
            </a:endParaRPr>
          </a:p>
          <a:p>
            <a:endParaRPr b="0" lang="en-US" sz="1400" spc="-1" strike="noStrike">
              <a:latin typeface="Arial"/>
            </a:endParaRPr>
          </a:p>
          <a:p>
            <a:r>
              <a:rPr b="0" lang="en-US" sz="1400" spc="-1" strike="noStrike">
                <a:latin typeface="Arial"/>
              </a:rPr>
              <a:t>Fastp -Trimming of sequencing adapters and removal of low-quality bases.</a:t>
            </a:r>
            <a:endParaRPr b="0" lang="en-US" sz="1400" spc="-1" strike="noStrike">
              <a:latin typeface="Arial"/>
            </a:endParaRPr>
          </a:p>
          <a:p>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Adapter sequences were auto detected and removed.</a:t>
            </a:r>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Reads shorter than 15 bases or containing more than 5 ‘N’ bases were      discarded</a:t>
            </a:r>
            <a:endParaRPr b="0" lang="en-US" sz="1400" spc="-1" strike="noStrike">
              <a:latin typeface="Arial"/>
            </a:endParaRPr>
          </a:p>
          <a:p>
            <a:endParaRPr b="0" lang="en-US" sz="1400" spc="-1" strike="noStrike">
              <a:latin typeface="Arial"/>
            </a:endParaRPr>
          </a:p>
          <a:p>
            <a:endParaRPr b="0" lang="en-US" sz="1400" spc="-1" strike="noStrike">
              <a:latin typeface="Arial"/>
            </a:endParaRPr>
          </a:p>
          <a:p>
            <a:r>
              <a:rPr b="0" lang="en-US" sz="1400" spc="-1" strike="noStrike">
                <a:latin typeface="Arial"/>
              </a:rPr>
              <a:t>Seqtk - convert to FASTA format.</a:t>
            </a:r>
            <a:endParaRPr b="0" lang="en-US" sz="1400" spc="-1" strike="noStrike">
              <a:latin typeface="Arial"/>
            </a:endParaRPr>
          </a:p>
          <a:p>
            <a:endParaRPr b="0" lang="en-US" sz="1400" spc="-1" strike="noStrike">
              <a:latin typeface="Arial"/>
            </a:endParaRPr>
          </a:p>
          <a:p>
            <a:r>
              <a:rPr b="0" lang="en-US" sz="1400" spc="-1" strike="noStrike">
                <a:latin typeface="Arial"/>
              </a:rPr>
              <a:t>Transeq – translate sequences into protein sequences across six reading frames.</a:t>
            </a:r>
            <a:endParaRPr b="0" lang="en-US" sz="1400" spc="-1" strike="noStrike">
              <a:latin typeface="Arial"/>
            </a:endParaRPr>
          </a:p>
          <a:p>
            <a:endParaRPr b="0" lang="en-US" sz="1400" spc="-1" strike="noStrike">
              <a:latin typeface="Arial"/>
            </a:endParaRPr>
          </a:p>
          <a:p>
            <a:r>
              <a:rPr b="0" lang="en-US" sz="1400" spc="-1" strike="noStrike">
                <a:latin typeface="Arial"/>
              </a:rPr>
              <a:t>Hmmsearch – homology search</a:t>
            </a:r>
            <a:endParaRPr b="0" lang="en-US" sz="1400" spc="-1" strike="noStrike">
              <a:latin typeface="Arial"/>
            </a:endParaRPr>
          </a:p>
          <a:p>
            <a:endParaRPr b="0" lang="en-US" sz="1400" spc="-1" strike="noStrike">
              <a:latin typeface="Arial"/>
            </a:endParaRPr>
          </a:p>
          <a:p>
            <a:r>
              <a:rPr b="0" lang="en-US" sz="1400" spc="-1" strike="noStrike">
                <a:latin typeface="Arial"/>
              </a:rPr>
              <a:t>Size of target database for E-value calculation: 6X number of reads.</a:t>
            </a:r>
            <a:endParaRPr b="0" lang="en-US" sz="1400" spc="-1" strike="noStrike">
              <a:latin typeface="Arial"/>
            </a:endParaRPr>
          </a:p>
          <a:p>
            <a:r>
              <a:rPr b="0" lang="en-US" sz="1400" spc="-1" strike="noStrike">
                <a:latin typeface="Arial"/>
              </a:rPr>
              <a:t>    </a:t>
            </a:r>
            <a:r>
              <a:rPr b="0" lang="en-US" sz="1400" spc="-1" strike="noStrike">
                <a:latin typeface="Arial"/>
              </a:rPr>
              <a:t>- Accounting for each reading frame.</a:t>
            </a:r>
            <a:endParaRPr b="0" lang="en-US" sz="1400" spc="-1" strike="noStrike">
              <a:latin typeface="Arial"/>
            </a:endParaRPr>
          </a:p>
          <a:p>
            <a:r>
              <a:rPr b="0" lang="en-US" sz="1400" spc="-1" strike="noStrike">
                <a:latin typeface="Arial"/>
              </a:rPr>
              <a:t>E-value of 10 for reporting.</a:t>
            </a:r>
            <a:endParaRPr b="0" lang="en-US" sz="1400" spc="-1" strike="noStrike">
              <a:latin typeface="Arial"/>
            </a:endParaRPr>
          </a:p>
          <a:p>
            <a:r>
              <a:rPr b="0" lang="en-US" sz="1400" spc="-1" strike="noStrike">
                <a:latin typeface="Arial"/>
              </a:rPr>
              <a:t>If the total number of hits met or exceeded a threshold of two, or if the globally best E-value was below 0.01, the hits were considered significant.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5" name=""/>
          <p:cNvSpPr txBox="1"/>
          <p:nvPr/>
        </p:nvSpPr>
        <p:spPr>
          <a:xfrm>
            <a:off x="457200" y="457200"/>
            <a:ext cx="8458200" cy="4697640"/>
          </a:xfrm>
          <a:prstGeom prst="rect">
            <a:avLst/>
          </a:prstGeom>
          <a:noFill/>
          <a:ln w="0">
            <a:noFill/>
          </a:ln>
        </p:spPr>
        <p:txBody>
          <a:bodyPr lIns="90000" rIns="90000" tIns="45000" bIns="45000" anchor="t">
            <a:noAutofit/>
          </a:bodyPr>
          <a:p>
            <a:r>
              <a:rPr b="0" lang="en-US" sz="1800" spc="-1" strike="noStrike">
                <a:latin typeface="Arial"/>
              </a:rPr>
              <a:t>Vsearch - removing sequences that had identical length and</a:t>
            </a:r>
            <a:endParaRPr b="0" lang="en-US" sz="1800" spc="-1" strike="noStrike">
              <a:latin typeface="Arial"/>
            </a:endParaRPr>
          </a:p>
          <a:p>
            <a:r>
              <a:rPr b="0" lang="en-US" sz="1800" spc="-1" strike="noStrike">
                <a:latin typeface="Arial"/>
              </a:rPr>
              <a:t>nucleotide content.</a:t>
            </a:r>
            <a:endParaRPr b="0" lang="en-US" sz="1800" spc="-1" strike="noStrike">
              <a:latin typeface="Arial"/>
            </a:endParaRPr>
          </a:p>
          <a:p>
            <a:endParaRPr b="0" lang="en-US" sz="1800" spc="-1" strike="noStrike">
              <a:latin typeface="Arial"/>
            </a:endParaRPr>
          </a:p>
          <a:p>
            <a:r>
              <a:rPr b="0" lang="en-US" sz="1800" spc="-1" strike="noStrike">
                <a:latin typeface="Arial"/>
              </a:rPr>
              <a:t>CAP3 – microcontigs.</a:t>
            </a:r>
            <a:endParaRPr b="0" lang="en-US" sz="1800" spc="-1" strike="noStrike">
              <a:latin typeface="Arial"/>
            </a:endParaRPr>
          </a:p>
          <a:p>
            <a:r>
              <a:rPr b="0" lang="en-US" sz="1800" spc="-1" strike="noStrike">
                <a:latin typeface="Arial"/>
              </a:rPr>
              <a:t>Only those sequences that had a minimum overlap length of</a:t>
            </a:r>
            <a:endParaRPr b="0" lang="en-US" sz="1800" spc="-1" strike="noStrike">
              <a:latin typeface="Arial"/>
            </a:endParaRPr>
          </a:p>
          <a:p>
            <a:r>
              <a:rPr b="0" lang="en-US" sz="1800" spc="-1" strike="noStrike">
                <a:latin typeface="Arial"/>
              </a:rPr>
              <a:t>20 nucleotides and a maximum overhang percentage length of 75 % were</a:t>
            </a:r>
            <a:endParaRPr b="0" lang="en-US" sz="1800" spc="-1" strike="noStrike">
              <a:latin typeface="Arial"/>
            </a:endParaRPr>
          </a:p>
          <a:p>
            <a:r>
              <a:rPr b="0" lang="en-US" sz="1800" spc="-1" strike="noStrike">
                <a:latin typeface="Arial"/>
              </a:rPr>
              <a:t>considered. The overhang percentage is calculated by dividing the total length of all overhangs by the length of the overlap, then multiplying by 100.</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BLASTN – contaminant - ubiquitin sequences</a:t>
            </a:r>
            <a:endParaRPr b="0" lang="en-US" sz="1800" spc="-1" strike="noStrike">
              <a:latin typeface="Arial"/>
            </a:endParaRPr>
          </a:p>
          <a:p>
            <a:r>
              <a:rPr b="0" lang="en-US" sz="1800" spc="-1" strike="noStrike">
                <a:latin typeface="Arial"/>
              </a:rPr>
              <a:t>Any matches with an E-value above 1e-4 were excluded.</a:t>
            </a:r>
            <a:endParaRPr b="0" lang="en-US" sz="1800" spc="-1" strike="noStrike">
              <a:latin typeface="Arial"/>
            </a:endParaRPr>
          </a:p>
          <a:p>
            <a:endParaRPr b="0" lang="en-US" sz="1800" spc="-1" strike="noStrike">
              <a:latin typeface="Arial"/>
            </a:endParaRPr>
          </a:p>
          <a:p>
            <a:r>
              <a:rPr b="0" lang="en-US" sz="1800" spc="-1" strike="noStrike">
                <a:latin typeface="Arial"/>
              </a:rPr>
              <a:t>BLASTX – translate nucleotide to protein and compare it to protein database.</a:t>
            </a:r>
            <a:endParaRPr b="0" lang="en-US" sz="1800" spc="-1" strike="noStrike">
              <a:latin typeface="Arial"/>
            </a:endParaRPr>
          </a:p>
          <a:p>
            <a:endParaRPr b="0" lang="en-US" sz="1800" spc="-1" strike="noStrike">
              <a:latin typeface="Arial"/>
            </a:endParaRPr>
          </a:p>
          <a:p>
            <a:r>
              <a:rPr b="0" lang="en-US" sz="1800" spc="-1" strike="noStrike">
                <a:latin typeface="Arial"/>
              </a:rPr>
              <a:t>TBLASTX – compare translated sequence against another translated sequence.</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 name=""/>
          <p:cNvSpPr txBox="1"/>
          <p:nvPr/>
        </p:nvSpPr>
        <p:spPr>
          <a:xfrm>
            <a:off x="457200" y="228600"/>
            <a:ext cx="8458200" cy="3673800"/>
          </a:xfrm>
          <a:prstGeom prst="rect">
            <a:avLst/>
          </a:prstGeom>
          <a:noFill/>
          <a:ln w="0">
            <a:noFill/>
          </a:ln>
        </p:spPr>
        <p:txBody>
          <a:bodyPr lIns="90000" rIns="90000" tIns="45000" bIns="45000" anchor="t">
            <a:noAutofit/>
          </a:bodyPr>
          <a:p>
            <a:r>
              <a:rPr b="0" lang="en-US" sz="1200" spc="-1" strike="noStrike">
                <a:latin typeface="Arial"/>
              </a:rPr>
              <a:t>Gatherer</a:t>
            </a:r>
            <a:endParaRPr b="0" lang="en-US" sz="1200" spc="-1" strike="noStrike">
              <a:latin typeface="Arial"/>
            </a:endParaRPr>
          </a:p>
          <a:p>
            <a:endParaRPr b="0" lang="en-US" sz="1200" spc="-1" strike="noStrike">
              <a:latin typeface="Arial"/>
            </a:endParaRPr>
          </a:p>
          <a:p>
            <a:r>
              <a:rPr b="0" lang="en-US" sz="1200" spc="-1" strike="noStrike">
                <a:latin typeface="Arial"/>
              </a:rPr>
              <a:t>Fastp – processing</a:t>
            </a:r>
            <a:endParaRPr b="0" lang="en-US" sz="1200" spc="-1" strike="noStrike">
              <a:latin typeface="Arial"/>
            </a:endParaRPr>
          </a:p>
          <a:p>
            <a:endParaRPr b="0" lang="en-US" sz="1200" spc="-1" strike="noStrike">
              <a:latin typeface="Arial"/>
            </a:endParaRPr>
          </a:p>
          <a:p>
            <a:r>
              <a:rPr b="0" lang="en-US" sz="1200" spc="-1" strike="noStrike">
                <a:latin typeface="Arial"/>
              </a:rPr>
              <a:t>CAP3 as assembler.</a:t>
            </a:r>
            <a:endParaRPr b="0" lang="en-US" sz="1200" spc="-1" strike="noStrike">
              <a:latin typeface="Arial"/>
            </a:endParaRPr>
          </a:p>
          <a:p>
            <a:endParaRPr b="0" lang="en-US" sz="1200" spc="-1" strike="noStrike">
              <a:latin typeface="Arial"/>
            </a:endParaRPr>
          </a:p>
          <a:p>
            <a:r>
              <a:rPr b="0" lang="en-US" sz="1200" spc="-1" strike="noStrike">
                <a:latin typeface="Arial"/>
              </a:rPr>
              <a:t>Seeds - considering only sequences with an overhang percentage of 99% or less,</a:t>
            </a:r>
            <a:endParaRPr b="0" lang="en-US" sz="1200" spc="-1" strike="noStrike">
              <a:latin typeface="Arial"/>
            </a:endParaRPr>
          </a:p>
          <a:p>
            <a:r>
              <a:rPr b="0" lang="en-US" sz="1200" spc="-1" strike="noStrike">
                <a:latin typeface="Arial"/>
              </a:rPr>
              <a:t>and a minimum overlap length of 20 bases for assembly.</a:t>
            </a:r>
            <a:endParaRPr b="0" lang="en-US" sz="1200" spc="-1" strike="noStrike">
              <a:latin typeface="Arial"/>
            </a:endParaRPr>
          </a:p>
          <a:p>
            <a:endParaRPr b="0" lang="en-US" sz="1200" spc="-1" strike="noStrike">
              <a:latin typeface="Arial"/>
            </a:endParaRPr>
          </a:p>
          <a:p>
            <a:r>
              <a:rPr b="0" lang="en-US" sz="1200" spc="-1" strike="noStrike">
                <a:latin typeface="Arial"/>
              </a:rPr>
              <a:t>maximum of 100 iterations.</a:t>
            </a:r>
            <a:endParaRPr b="0" lang="en-US" sz="1200" spc="-1" strike="noStrike">
              <a:latin typeface="Arial"/>
            </a:endParaRPr>
          </a:p>
          <a:p>
            <a:endParaRPr b="0" lang="en-US" sz="1200" spc="-1" strike="noStrike">
              <a:latin typeface="Arial"/>
            </a:endParaRPr>
          </a:p>
          <a:p>
            <a:r>
              <a:rPr b="0" lang="en-US" sz="1200" spc="-1" strike="noStrike">
                <a:latin typeface="Arial"/>
              </a:rPr>
              <a:t>Contig ends with a length of 30 were used for further assembly.</a:t>
            </a:r>
            <a:endParaRPr b="0" lang="en-US" sz="1200" spc="-1" strike="noStrike">
              <a:latin typeface="Arial"/>
            </a:endParaRPr>
          </a:p>
          <a:p>
            <a:endParaRPr b="0" lang="en-US" sz="1200" spc="-1" strike="noStrike">
              <a:latin typeface="Arial"/>
            </a:endParaRPr>
          </a:p>
          <a:p>
            <a:r>
              <a:rPr b="0" lang="en-US" sz="1200" spc="-1" strike="noStrike">
                <a:latin typeface="Arial"/>
              </a:rPr>
              <a:t>maximum contig length was set to 50.000 nt.</a:t>
            </a:r>
            <a:endParaRPr b="0" lang="en-US" sz="1200" spc="-1" strike="noStrike">
              <a:latin typeface="Arial"/>
            </a:endParaRPr>
          </a:p>
          <a:p>
            <a:endParaRPr b="0" lang="en-US" sz="1200" spc="-1" strike="noStrike">
              <a:latin typeface="Arial"/>
            </a:endParaRPr>
          </a:p>
          <a:p>
            <a:r>
              <a:rPr b="0" lang="en-US" sz="1200" spc="-1" strike="noStrike">
                <a:latin typeface="Arial"/>
              </a:rPr>
              <a:t>For CAP3, the minimum percentage identity for an overlap was set to 85%, with the minimum overlap length required being 20 nucleotides. </a:t>
            </a:r>
            <a:endParaRPr b="0" lang="en-US" sz="1200" spc="-1" strike="noStrike">
              <a:latin typeface="Arial"/>
            </a:endParaRPr>
          </a:p>
          <a:p>
            <a:r>
              <a:rPr b="0" lang="en-US" sz="1200" spc="-1" strike="noStrike">
                <a:latin typeface="Arial"/>
              </a:rPr>
              <a:t>Additionally, the maximum allowable overhang was set to 99%. </a:t>
            </a:r>
            <a:endParaRPr b="0" lang="en-US" sz="1200" spc="-1" strike="noStrike">
              <a:latin typeface="Arial"/>
            </a:endParaRPr>
          </a:p>
          <a:p>
            <a:r>
              <a:rPr b="0" lang="en-US" sz="1200" spc="-1" strike="noStrike">
                <a:latin typeface="Arial"/>
              </a:rPr>
              <a:t>For the initial similarity search, BLASTN with an E-value cutoff of 1e-3, a percentage identity of 85%, and a word size of 7 was applied. </a:t>
            </a:r>
            <a:endParaRPr b="0" lang="en-US" sz="1200" spc="-1" strike="noStrike">
              <a:latin typeface="Arial"/>
            </a:endParaRPr>
          </a:p>
          <a:p>
            <a:r>
              <a:rPr b="0" lang="en-US" sz="1200" spc="-1" strike="noStrike">
                <a:latin typeface="Arial"/>
              </a:rPr>
              <a:t>Lastly, the modified version of Genseed-HMM performed deduplication in each iteration to decrease CAP3 assembly time.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299200" cy="3186360"/>
          </a:xfrm>
          <a:prstGeom prst="rect">
            <a:avLst/>
          </a:prstGeom>
          <a:ln w="0">
            <a:noFill/>
          </a:ln>
        </p:spPr>
      </p:pic>
      <p:sp>
        <p:nvSpPr>
          <p:cNvPr id="109" name="PlaceHolder 5"/>
          <p:cNvSpPr/>
          <p:nvPr/>
        </p:nvSpPr>
        <p:spPr>
          <a:xfrm>
            <a:off x="457200" y="685440"/>
            <a:ext cx="77565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1960" cy="778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0560" cy="2271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65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7120" cy="100620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0600" cy="1131840"/>
          </a:xfrm>
          <a:prstGeom prst="rect">
            <a:avLst/>
          </a:prstGeom>
          <a:ln w="0">
            <a:noFill/>
          </a:ln>
        </p:spPr>
      </p:pic>
      <p:sp>
        <p:nvSpPr>
          <p:cNvPr id="116" name=""/>
          <p:cNvSpPr/>
          <p:nvPr/>
        </p:nvSpPr>
        <p:spPr>
          <a:xfrm>
            <a:off x="4643280" y="2287080"/>
            <a:ext cx="1296000" cy="68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17840" cy="2311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09800" cy="2205720"/>
            <a:chOff x="1600200" y="2589480"/>
            <a:chExt cx="7309800" cy="2205720"/>
          </a:xfrm>
        </p:grpSpPr>
        <p:grpSp>
          <p:nvGrpSpPr>
            <p:cNvPr id="119" name=""/>
            <p:cNvGrpSpPr/>
            <p:nvPr/>
          </p:nvGrpSpPr>
          <p:grpSpPr>
            <a:xfrm>
              <a:off x="1600200" y="2589480"/>
              <a:ext cx="4560840" cy="1971360"/>
              <a:chOff x="1600200" y="2589480"/>
              <a:chExt cx="4560840" cy="197136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5800" y="2792520"/>
                  <a:ext cx="1038600" cy="408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3440" cy="903240"/>
                <a:chOff x="3657600" y="3657600"/>
                <a:chExt cx="2503440" cy="903240"/>
              </a:xfrm>
            </p:grpSpPr>
            <p:sp>
              <p:nvSpPr>
                <p:cNvPr id="124" name=""/>
                <p:cNvSpPr/>
                <p:nvPr/>
              </p:nvSpPr>
              <p:spPr>
                <a:xfrm>
                  <a:off x="3657600" y="3883320"/>
                  <a:ext cx="1131840" cy="44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3240" cy="903240"/>
                </a:xfrm>
                <a:prstGeom prst="rect">
                  <a:avLst/>
                </a:prstGeom>
                <a:ln w="0">
                  <a:noFill/>
                </a:ln>
              </p:spPr>
            </p:pic>
            <p:sp>
              <p:nvSpPr>
                <p:cNvPr id="126" name=""/>
                <p:cNvSpPr/>
                <p:nvPr/>
              </p:nvSpPr>
              <p:spPr>
                <a:xfrm>
                  <a:off x="5486400" y="3886200"/>
                  <a:ext cx="674640" cy="44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6400" cy="182340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3760" cy="652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5560" cy="2737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7040" cy="61236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8"/>
          <p:cNvSpPr/>
          <p:nvPr/>
        </p:nvSpPr>
        <p:spPr>
          <a:xfrm>
            <a:off x="0" y="228240"/>
            <a:ext cx="86842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33" name="" descr=""/>
          <p:cNvPicPr/>
          <p:nvPr/>
        </p:nvPicPr>
        <p:blipFill>
          <a:blip r:embed="rId1"/>
          <a:stretch/>
        </p:blipFill>
        <p:spPr>
          <a:xfrm>
            <a:off x="228600" y="482760"/>
            <a:ext cx="3426480" cy="4334040"/>
          </a:xfrm>
          <a:prstGeom prst="rect">
            <a:avLst/>
          </a:prstGeom>
          <a:ln w="0">
            <a:noFill/>
          </a:ln>
        </p:spPr>
      </p:pic>
      <p:grpSp>
        <p:nvGrpSpPr>
          <p:cNvPr id="134" name=""/>
          <p:cNvGrpSpPr/>
          <p:nvPr/>
        </p:nvGrpSpPr>
        <p:grpSpPr>
          <a:xfrm>
            <a:off x="4565880" y="0"/>
            <a:ext cx="3889800" cy="4798080"/>
            <a:chOff x="4565880" y="0"/>
            <a:chExt cx="3889800" cy="4798080"/>
          </a:xfrm>
        </p:grpSpPr>
        <p:pic>
          <p:nvPicPr>
            <p:cNvPr id="135" name="Grafik 7" descr=""/>
            <p:cNvPicPr/>
            <p:nvPr/>
          </p:nvPicPr>
          <p:blipFill>
            <a:blip r:embed="rId2"/>
            <a:stretch/>
          </p:blipFill>
          <p:spPr>
            <a:xfrm>
              <a:off x="4565880" y="0"/>
              <a:ext cx="3889800" cy="2283480"/>
            </a:xfrm>
            <a:prstGeom prst="rect">
              <a:avLst/>
            </a:prstGeom>
            <a:ln w="0">
              <a:noFill/>
            </a:ln>
          </p:spPr>
        </p:pic>
        <p:pic>
          <p:nvPicPr>
            <p:cNvPr id="136" name="Grafik 5" descr=""/>
            <p:cNvPicPr/>
            <p:nvPr/>
          </p:nvPicPr>
          <p:blipFill>
            <a:blip r:embed="rId3"/>
            <a:stretch/>
          </p:blipFill>
          <p:spPr>
            <a:xfrm>
              <a:off x="4572000" y="2298960"/>
              <a:ext cx="3883680" cy="249912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1030</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2024-10-28T20:09:32Z</dcterms:modified>
  <cp:revision>374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